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3"/>
  </p:notesMasterIdLst>
  <p:handoutMasterIdLst>
    <p:handoutMasterId r:id="rId44"/>
  </p:handout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5" r:id="rId28"/>
    <p:sldId id="286" r:id="rId29"/>
    <p:sldId id="284"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Lst>
  <p:sldSz cx="9144000" cy="6858000" type="screen4x3"/>
  <p:notesSz cx="6946900" cy="9283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99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4" autoAdjust="0"/>
    <p:restoredTop sz="94737" autoAdjust="0"/>
  </p:normalViewPr>
  <p:slideViewPr>
    <p:cSldViewPr>
      <p:cViewPr varScale="1">
        <p:scale>
          <a:sx n="70" d="100"/>
          <a:sy n="70" d="100"/>
        </p:scale>
        <p:origin x="-5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defTabSz="927100" eaLnBrk="0" hangingPunct="0">
              <a:defRPr sz="1200"/>
            </a:lvl1pPr>
          </a:lstStyle>
          <a:p>
            <a:endParaRPr lang="en-US"/>
          </a:p>
        </p:txBody>
      </p:sp>
      <p:sp>
        <p:nvSpPr>
          <p:cNvPr id="20483" name="Rectangle 3"/>
          <p:cNvSpPr>
            <a:spLocks noGrp="1" noChangeArrowheads="1"/>
          </p:cNvSpPr>
          <p:nvPr>
            <p:ph type="dt" sz="quarter" idx="1"/>
          </p:nvPr>
        </p:nvSpPr>
        <p:spPr bwMode="auto">
          <a:xfrm>
            <a:off x="393700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algn="r" defTabSz="927100" eaLnBrk="0" hangingPunct="0">
              <a:defRPr sz="1200"/>
            </a:lvl1pPr>
          </a:lstStyle>
          <a:p>
            <a:endParaRPr lang="en-US"/>
          </a:p>
        </p:txBody>
      </p:sp>
      <p:sp>
        <p:nvSpPr>
          <p:cNvPr id="20484" name="Rectangle 4"/>
          <p:cNvSpPr>
            <a:spLocks noGrp="1" noChangeArrowheads="1"/>
          </p:cNvSpPr>
          <p:nvPr>
            <p:ph type="ftr" sz="quarter" idx="2"/>
          </p:nvPr>
        </p:nvSpPr>
        <p:spPr bwMode="auto">
          <a:xfrm>
            <a:off x="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defTabSz="927100" eaLnBrk="0" hangingPunct="0">
              <a:defRPr sz="1200"/>
            </a:lvl1pPr>
          </a:lstStyle>
          <a:p>
            <a:endParaRPr lang="en-US"/>
          </a:p>
        </p:txBody>
      </p:sp>
      <p:sp>
        <p:nvSpPr>
          <p:cNvPr id="20485" name="Rectangle 5"/>
          <p:cNvSpPr>
            <a:spLocks noGrp="1" noChangeArrowheads="1"/>
          </p:cNvSpPr>
          <p:nvPr>
            <p:ph type="sldNum" sz="quarter" idx="3"/>
          </p:nvPr>
        </p:nvSpPr>
        <p:spPr bwMode="auto">
          <a:xfrm>
            <a:off x="393700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algn="r" defTabSz="927100" eaLnBrk="0" hangingPunct="0">
              <a:defRPr sz="1200"/>
            </a:lvl1pPr>
          </a:lstStyle>
          <a:p>
            <a:fld id="{6218CCC2-2045-47F7-9592-C0A203A9917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defTabSz="927100" eaLnBrk="0" hangingPunct="0">
              <a:defRPr sz="1200"/>
            </a:lvl1pPr>
          </a:lstStyle>
          <a:p>
            <a:endParaRPr lang="en-US"/>
          </a:p>
        </p:txBody>
      </p:sp>
      <p:sp>
        <p:nvSpPr>
          <p:cNvPr id="2051" name="Rectangle 3"/>
          <p:cNvSpPr>
            <a:spLocks noGrp="1" noRot="1" noChangeAspect="1" noChangeArrowheads="1"/>
          </p:cNvSpPr>
          <p:nvPr>
            <p:ph type="sldImg" idx="2"/>
          </p:nvPr>
        </p:nvSpPr>
        <p:spPr bwMode="auto">
          <a:xfrm>
            <a:off x="1152525" y="696913"/>
            <a:ext cx="4641850" cy="3481387"/>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25513" y="4410075"/>
            <a:ext cx="5095875" cy="4176713"/>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3" name="Rectangle 5"/>
          <p:cNvSpPr>
            <a:spLocks noGrp="1" noChangeArrowheads="1"/>
          </p:cNvSpPr>
          <p:nvPr>
            <p:ph type="dt" idx="1"/>
          </p:nvPr>
        </p:nvSpPr>
        <p:spPr bwMode="auto">
          <a:xfrm>
            <a:off x="393700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algn="r" defTabSz="927100" eaLnBrk="0" hangingPunct="0">
              <a:defRPr sz="1200"/>
            </a:lvl1pPr>
          </a:lstStyle>
          <a:p>
            <a:endParaRPr lang="en-US"/>
          </a:p>
        </p:txBody>
      </p:sp>
      <p:sp>
        <p:nvSpPr>
          <p:cNvPr id="2054" name="Rectangle 6"/>
          <p:cNvSpPr>
            <a:spLocks noGrp="1" noChangeArrowheads="1"/>
          </p:cNvSpPr>
          <p:nvPr>
            <p:ph type="ftr" sz="quarter" idx="4"/>
          </p:nvPr>
        </p:nvSpPr>
        <p:spPr bwMode="auto">
          <a:xfrm>
            <a:off x="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defTabSz="927100" eaLnBrk="0" hangingPunct="0">
              <a:defRPr sz="1200"/>
            </a:lvl1pPr>
          </a:lstStyle>
          <a:p>
            <a:endParaRPr lang="en-US"/>
          </a:p>
        </p:txBody>
      </p:sp>
      <p:sp>
        <p:nvSpPr>
          <p:cNvPr id="2055" name="Rectangle 7"/>
          <p:cNvSpPr>
            <a:spLocks noGrp="1" noChangeArrowheads="1"/>
          </p:cNvSpPr>
          <p:nvPr>
            <p:ph type="sldNum" sz="quarter" idx="5"/>
          </p:nvPr>
        </p:nvSpPr>
        <p:spPr bwMode="auto">
          <a:xfrm>
            <a:off x="393700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algn="r" defTabSz="927100" eaLnBrk="0" hangingPunct="0">
              <a:defRPr sz="1200"/>
            </a:lvl1pPr>
          </a:lstStyle>
          <a:p>
            <a:fld id="{9FA77C85-7790-481F-8127-958C595FAD2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E79D750-7FB4-48B4-A60D-ED7EE1FEF938}"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678B9-B7D8-4D6E-AF78-1A52EC8BA9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01256-1992-497F-B61D-1919A6E288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5692C-90C0-492A-8541-932EC7A695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101472A-777F-4CA9-BF64-8710BF01BC5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E8703-0213-4536-97CD-8BF438887E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726794-FACF-437F-A4A8-7D50BCE663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E1142C-FA6A-4593-9619-FEAB2203A0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44CA5B-9DC0-4985-908C-B43AB3B849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416A01-8948-47D2-82A3-FB9DD730C9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F334A-78BF-4434-9D6B-8346B69069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B846DEB-AF64-406F-8CFF-4C6AF79CCB5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066800" y="1219200"/>
            <a:ext cx="8001000" cy="5638800"/>
          </a:xfrm>
        </p:spPr>
        <p:txBody>
          <a:bodyPr>
            <a:normAutofit fontScale="92500"/>
          </a:bodyPr>
          <a:lstStyle/>
          <a:p>
            <a:pPr algn="just" rtl="1">
              <a:lnSpc>
                <a:spcPct val="150000"/>
              </a:lnSpc>
            </a:pPr>
            <a:r>
              <a:rPr lang="ar-SA" sz="2900" dirty="0" smtClean="0">
                <a:latin typeface="Simplified Arabic" pitchFamily="18" charset="-78"/>
                <a:cs typeface="Simplified Arabic" pitchFamily="18" charset="-78"/>
              </a:rPr>
              <a:t>تعتبر الحروق من الإصابات الطبية الشائعة في جميع المجتمعات والتي تصيب الجنسين وبمختلف الأعمار</a:t>
            </a:r>
            <a:endParaRPr lang="en-US" sz="2900" dirty="0" smtClean="0">
              <a:latin typeface="Simplified Arabic" pitchFamily="18" charset="-78"/>
              <a:cs typeface="Simplified Arabic" pitchFamily="18" charset="-78"/>
            </a:endParaRPr>
          </a:p>
          <a:p>
            <a:pPr algn="just" rtl="1">
              <a:lnSpc>
                <a:spcPct val="150000"/>
              </a:lnSpc>
            </a:pPr>
            <a:r>
              <a:rPr lang="ar-SA" sz="2900" dirty="0" smtClean="0">
                <a:latin typeface="Simplified Arabic" pitchFamily="18" charset="-78"/>
                <a:cs typeface="Simplified Arabic" pitchFamily="18" charset="-78"/>
              </a:rPr>
              <a:t>يقارب عدد الذين يصابون بالحروق سنويا في الولايات المتحدة الأمريكية ويحتاجون إلى عناية طبية 1100000 مصاب، يتم قبول حوالي 50,000 منهم في المشفى، يموت منهم حوالي 4500 سنويا </a:t>
            </a:r>
            <a:endParaRPr lang="en-US" sz="2900" dirty="0" smtClean="0">
              <a:latin typeface="Simplified Arabic" pitchFamily="18" charset="-78"/>
              <a:cs typeface="Simplified Arabic" pitchFamily="18" charset="-78"/>
            </a:endParaRPr>
          </a:p>
          <a:p>
            <a:pPr algn="just" rtl="1">
              <a:lnSpc>
                <a:spcPct val="150000"/>
              </a:lnSpc>
            </a:pPr>
            <a:r>
              <a:rPr lang="ar-SA" sz="2900" dirty="0" smtClean="0">
                <a:latin typeface="Simplified Arabic" pitchFamily="18" charset="-78"/>
                <a:cs typeface="Simplified Arabic" pitchFamily="18" charset="-78"/>
              </a:rPr>
              <a:t>رغم التطور الكبير الحاصل في مختلف المجالات الطبية  فإن الحروق ما زالت تشكل تحديا</a:t>
            </a:r>
            <a:r>
              <a:rPr lang="en-US" sz="2900" dirty="0" smtClean="0">
                <a:latin typeface="Simplified Arabic" pitchFamily="18" charset="-78"/>
                <a:cs typeface="Simplified Arabic" pitchFamily="18" charset="-78"/>
              </a:rPr>
              <a:t> </a:t>
            </a:r>
            <a:r>
              <a:rPr lang="ar-SA" sz="2900" dirty="0" smtClean="0">
                <a:latin typeface="Simplified Arabic" pitchFamily="18" charset="-78"/>
                <a:cs typeface="Simplified Arabic" pitchFamily="18" charset="-78"/>
              </a:rPr>
              <a:t>كبيرا على الصعيدين الطبي والجراحي </a:t>
            </a:r>
            <a:endParaRPr lang="en-US" sz="2900" dirty="0" smtClean="0">
              <a:latin typeface="Simplified Arabic" pitchFamily="18" charset="-78"/>
              <a:cs typeface="Simplified Arabic" pitchFamily="18" charset="-78"/>
            </a:endParaRPr>
          </a:p>
        </p:txBody>
      </p:sp>
      <p:sp>
        <p:nvSpPr>
          <p:cNvPr id="8" name="Rectangle 6"/>
          <p:cNvSpPr txBox="1">
            <a:spLocks noChangeArrowheads="1"/>
          </p:cNvSpPr>
          <p:nvPr/>
        </p:nvSpPr>
        <p:spPr bwMode="auto">
          <a:xfrm>
            <a:off x="228600" y="152400"/>
            <a:ext cx="8686800" cy="838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lang="ar-SA" sz="4800" b="1" kern="0" dirty="0" smtClean="0">
                <a:solidFill>
                  <a:schemeClr val="tx1">
                    <a:lumMod val="95000"/>
                  </a:schemeClr>
                </a:solidFill>
                <a:effectLst>
                  <a:outerShdw blurRad="38100" dist="38100" dir="2700000" algn="tl">
                    <a:srgbClr val="000000">
                      <a:alpha val="43137"/>
                    </a:srgbClr>
                  </a:outerShdw>
                </a:effectLst>
                <a:latin typeface="Arial" pitchFamily="34" charset="0"/>
                <a:ea typeface="+mj-ea"/>
                <a:cs typeface="Arial" pitchFamily="34" charset="0"/>
              </a:rPr>
              <a:t>الحروق</a:t>
            </a:r>
            <a:r>
              <a:rPr lang="ar-SY" sz="4800" b="1" kern="0" dirty="0" smtClean="0">
                <a:solidFill>
                  <a:schemeClr val="tx1">
                    <a:lumMod val="95000"/>
                  </a:schemeClr>
                </a:solidFill>
                <a:effectLst>
                  <a:outerShdw blurRad="38100" dist="38100" dir="2700000" algn="tl">
                    <a:srgbClr val="000000">
                      <a:alpha val="43137"/>
                    </a:srgbClr>
                  </a:outerShdw>
                </a:effectLst>
                <a:latin typeface="Arial" pitchFamily="34" charset="0"/>
                <a:ea typeface="+mj-ea"/>
                <a:cs typeface="Arial" pitchFamily="34" charset="0"/>
              </a:rPr>
              <a:t> </a:t>
            </a:r>
            <a:r>
              <a:rPr kumimoji="0" lang="ar-SY" sz="4800" b="1" i="0" u="none" strike="noStrike" kern="0" cap="none" spc="0" normalizeH="0" baseline="0" noProof="0" dirty="0" smtClean="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rPr>
              <a:t>1</a:t>
            </a:r>
            <a:endParaRPr kumimoji="0" lang="en-US" sz="4800" b="1" i="0" u="none" strike="noStrike" kern="0" cap="none" spc="0" normalizeH="0" baseline="0" noProof="0" dirty="0" smtClean="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p:cTn id="13"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nodeType="click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anim calcmode="lin" valueType="num">
                                      <p:cBhvr>
                                        <p:cTn id="20" dur="1000" fill="hold"/>
                                        <p:tgtEl>
                                          <p:spTgt spid="7">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7">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 calcmode="lin" valueType="num">
                                      <p:cBhvr>
                                        <p:cTn id="27" dur="1000" fill="hold"/>
                                        <p:tgtEl>
                                          <p:spTgt spid="7">
                                            <p:txEl>
                                              <p:pRg st="2" end="2"/>
                                            </p:txEl>
                                          </p:spTgt>
                                        </p:tgtEl>
                                        <p:attrNameLst>
                                          <p:attrName>ppt_w</p:attrName>
                                        </p:attrNameLst>
                                      </p:cBhvr>
                                      <p:tavLst>
                                        <p:tav tm="0">
                                          <p:val>
                                            <p:strVal val="#ppt_w*0.70"/>
                                          </p:val>
                                        </p:tav>
                                        <p:tav tm="100000">
                                          <p:val>
                                            <p:strVal val="#ppt_w"/>
                                          </p:val>
                                        </p:tav>
                                      </p:tavLst>
                                    </p:anim>
                                    <p:anim calcmode="lin" valueType="num">
                                      <p:cBhvr>
                                        <p:cTn id="28" dur="1000" fill="hold"/>
                                        <p:tgtEl>
                                          <p:spTgt spid="7">
                                            <p:txEl>
                                              <p:pRg st="2" end="2"/>
                                            </p:txEl>
                                          </p:spTgt>
                                        </p:tgtEl>
                                        <p:attrNameLst>
                                          <p:attrName>ppt_h</p:attrName>
                                        </p:attrNameLst>
                                      </p:cBhvr>
                                      <p:tavLst>
                                        <p:tav tm="0">
                                          <p:val>
                                            <p:strVal val="#ppt_h"/>
                                          </p:val>
                                        </p:tav>
                                        <p:tav tm="100000">
                                          <p:val>
                                            <p:strVal val="#ppt_h"/>
                                          </p:val>
                                        </p:tav>
                                      </p:tavLst>
                                    </p:anim>
                                    <p:animEffect transition="in" filter="fade">
                                      <p:cBhvr>
                                        <p:cTn id="29" dur="1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04800" y="152400"/>
            <a:ext cx="8458200" cy="838200"/>
          </a:xfrm>
        </p:spPr>
        <p:txBody>
          <a:bodyPr>
            <a:normAutofit/>
          </a:bodyPr>
          <a:lstStyle/>
          <a:p>
            <a:pPr rtl="1"/>
            <a:r>
              <a:rPr lang="ar-SA" sz="4800" dirty="0" smtClean="0">
                <a:solidFill>
                  <a:schemeClr val="tx1">
                    <a:lumMod val="95000"/>
                  </a:schemeClr>
                </a:solidFill>
                <a:latin typeface="Arial" pitchFamily="34" charset="0"/>
                <a:cs typeface="Arial" pitchFamily="34" charset="0"/>
              </a:rPr>
              <a:t>حروق الدرجة الأولى</a:t>
            </a:r>
            <a:endParaRPr lang="en-US" sz="4800" dirty="0">
              <a:solidFill>
                <a:schemeClr val="tx1">
                  <a:lumMod val="95000"/>
                </a:schemeClr>
              </a:solidFill>
              <a:latin typeface="Arial" pitchFamily="34" charset="0"/>
              <a:cs typeface="Arial" pitchFamily="34" charset="0"/>
            </a:endParaRPr>
          </a:p>
        </p:txBody>
      </p:sp>
      <p:sp>
        <p:nvSpPr>
          <p:cNvPr id="29699" name="Rectangle 3"/>
          <p:cNvSpPr>
            <a:spLocks noGrp="1" noChangeArrowheads="1"/>
          </p:cNvSpPr>
          <p:nvPr>
            <p:ph idx="1"/>
          </p:nvPr>
        </p:nvSpPr>
        <p:spPr/>
        <p:txBody>
          <a:bodyPr/>
          <a:lstStyle/>
          <a:p>
            <a:pPr algn="just" rtl="1">
              <a:buClr>
                <a:schemeClr val="accent1">
                  <a:lumMod val="75000"/>
                </a:schemeClr>
              </a:buClr>
              <a:buFont typeface="Wingdings" pitchFamily="2" charset="2"/>
              <a:buChar char="Ø"/>
            </a:pPr>
            <a:r>
              <a:rPr lang="ar-SA" sz="3200" dirty="0" smtClean="0">
                <a:latin typeface="Arial" pitchFamily="34" charset="0"/>
                <a:cs typeface="Arial" pitchFamily="34" charset="0"/>
              </a:rPr>
              <a:t>وهي حروق سطحية</a:t>
            </a:r>
            <a:endParaRPr lang="en-US" sz="3200" dirty="0" smtClean="0">
              <a:latin typeface="Arial" pitchFamily="34" charset="0"/>
              <a:cs typeface="Arial" pitchFamily="34" charset="0"/>
            </a:endParaRPr>
          </a:p>
          <a:p>
            <a:pPr algn="just" rtl="1">
              <a:buClr>
                <a:schemeClr val="accent1">
                  <a:lumMod val="75000"/>
                </a:schemeClr>
              </a:buClr>
              <a:buFont typeface="Wingdings" pitchFamily="2" charset="2"/>
              <a:buChar char="Ø"/>
            </a:pPr>
            <a:r>
              <a:rPr lang="ar-SA" sz="3200" dirty="0" smtClean="0">
                <a:latin typeface="Arial" pitchFamily="34" charset="0"/>
                <a:cs typeface="Arial" pitchFamily="34" charset="0"/>
              </a:rPr>
              <a:t>تصيب البشرة فقط و تكون محمرة و مؤلمة</a:t>
            </a:r>
            <a:endParaRPr lang="en-US" sz="3200" dirty="0" smtClean="0">
              <a:latin typeface="Arial" pitchFamily="34" charset="0"/>
              <a:cs typeface="Arial" pitchFamily="34" charset="0"/>
            </a:endParaRPr>
          </a:p>
          <a:p>
            <a:pPr algn="just" rtl="1">
              <a:buClr>
                <a:schemeClr val="accent1">
                  <a:lumMod val="75000"/>
                </a:schemeClr>
              </a:buClr>
              <a:buFont typeface="Wingdings" pitchFamily="2" charset="2"/>
              <a:buChar char="Ø"/>
            </a:pPr>
            <a:r>
              <a:rPr lang="ar-SA" sz="3200" dirty="0" smtClean="0">
                <a:latin typeface="Arial" pitchFamily="34" charset="0"/>
                <a:cs typeface="Arial" pitchFamily="34" charset="0"/>
              </a:rPr>
              <a:t>يتم شفاء هذه الحروق خلال فترة 3-5 أيام ولا تترك أثراً</a:t>
            </a:r>
            <a:endParaRPr lang="en-US" sz="3200" dirty="0" smtClean="0">
              <a:latin typeface="Arial" pitchFamily="34" charset="0"/>
              <a:cs typeface="Arial" pitchFamily="34" charset="0"/>
            </a:endParaRPr>
          </a:p>
          <a:p>
            <a:pPr algn="just" rtl="1">
              <a:buClr>
                <a:schemeClr val="accent1">
                  <a:lumMod val="75000"/>
                </a:schemeClr>
              </a:buClr>
              <a:buFont typeface="Wingdings" pitchFamily="2" charset="2"/>
              <a:buChar char="Ø"/>
            </a:pPr>
            <a:r>
              <a:rPr lang="ar-SA" sz="3200" dirty="0" smtClean="0">
                <a:latin typeface="Arial" pitchFamily="34" charset="0"/>
                <a:cs typeface="Arial" pitchFamily="34" charset="0"/>
              </a:rPr>
              <a:t>تعالج باستخدام المراهم الموضعية فقط</a:t>
            </a:r>
            <a:endParaRPr lang="en-US" sz="3200" dirty="0" smtClean="0">
              <a:latin typeface="Arial" pitchFamily="34" charset="0"/>
              <a:cs typeface="Arial" pitchFamily="34" charset="0"/>
            </a:endParaRPr>
          </a:p>
          <a:p>
            <a:pPr algn="just" rtl="1">
              <a:buClr>
                <a:schemeClr val="accent1">
                  <a:lumMod val="75000"/>
                </a:schemeClr>
              </a:buClr>
              <a:buFont typeface="Wingdings" pitchFamily="2" charset="2"/>
              <a:buChar char="Ø"/>
            </a:pPr>
            <a:r>
              <a:rPr lang="ar-SA" sz="3200" dirty="0" smtClean="0">
                <a:latin typeface="Arial" pitchFamily="34" charset="0"/>
                <a:cs typeface="Arial" pitchFamily="34" charset="0"/>
              </a:rPr>
              <a:t>تعتبر حروق الشمس مثالاً جيداً عن هذه الحروق</a:t>
            </a:r>
            <a:endParaRPr lang="en-US" sz="32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1000"/>
                                        <p:tgtEl>
                                          <p:spTgt spid="29698"/>
                                        </p:tgtEl>
                                      </p:cBhvr>
                                    </p:animEffect>
                                    <p:anim calcmode="lin" valueType="num">
                                      <p:cBhvr>
                                        <p:cTn id="8" dur="1000" fill="hold"/>
                                        <p:tgtEl>
                                          <p:spTgt spid="29698"/>
                                        </p:tgtEl>
                                        <p:attrNameLst>
                                          <p:attrName>ppt_x</p:attrName>
                                        </p:attrNameLst>
                                      </p:cBhvr>
                                      <p:tavLst>
                                        <p:tav tm="0">
                                          <p:val>
                                            <p:strVal val="#ppt_x"/>
                                          </p:val>
                                        </p:tav>
                                        <p:tav tm="100000">
                                          <p:val>
                                            <p:strVal val="#ppt_x"/>
                                          </p:val>
                                        </p:tav>
                                      </p:tavLst>
                                    </p:anim>
                                    <p:anim calcmode="lin" valueType="num">
                                      <p:cBhvr>
                                        <p:cTn id="9" dur="900" decel="100000" fill="hold"/>
                                        <p:tgtEl>
                                          <p:spTgt spid="2969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969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29699">
                                            <p:txEl>
                                              <p:pRg st="0" end="0"/>
                                            </p:txEl>
                                          </p:spTgt>
                                        </p:tgtEl>
                                        <p:attrNameLst>
                                          <p:attrName>style.visibility</p:attrName>
                                        </p:attrNameLst>
                                      </p:cBhvr>
                                      <p:to>
                                        <p:strVal val="visible"/>
                                      </p:to>
                                    </p:set>
                                    <p:anim calcmode="lin" valueType="num">
                                      <p:cBhvr>
                                        <p:cTn id="15" dur="1000" fill="hold"/>
                                        <p:tgtEl>
                                          <p:spTgt spid="29699">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29699">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2969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29699">
                                            <p:txEl>
                                              <p:pRg st="1" end="1"/>
                                            </p:txEl>
                                          </p:spTgt>
                                        </p:tgtEl>
                                        <p:attrNameLst>
                                          <p:attrName>style.visibility</p:attrName>
                                        </p:attrNameLst>
                                      </p:cBhvr>
                                      <p:to>
                                        <p:strVal val="visible"/>
                                      </p:to>
                                    </p:set>
                                    <p:anim calcmode="lin" valueType="num">
                                      <p:cBhvr>
                                        <p:cTn id="22" dur="1000" fill="hold"/>
                                        <p:tgtEl>
                                          <p:spTgt spid="29699">
                                            <p:txEl>
                                              <p:pRg st="1" end="1"/>
                                            </p:txEl>
                                          </p:spTgt>
                                        </p:tgtEl>
                                        <p:attrNameLst>
                                          <p:attrName>ppt_w</p:attrName>
                                        </p:attrNameLst>
                                      </p:cBhvr>
                                      <p:tavLst>
                                        <p:tav tm="0">
                                          <p:val>
                                            <p:strVal val="#ppt_w*0.70"/>
                                          </p:val>
                                        </p:tav>
                                        <p:tav tm="100000">
                                          <p:val>
                                            <p:strVal val="#ppt_w"/>
                                          </p:val>
                                        </p:tav>
                                      </p:tavLst>
                                    </p:anim>
                                    <p:anim calcmode="lin" valueType="num">
                                      <p:cBhvr>
                                        <p:cTn id="23" dur="1000" fill="hold"/>
                                        <p:tgtEl>
                                          <p:spTgt spid="29699">
                                            <p:txEl>
                                              <p:pRg st="1" end="1"/>
                                            </p:txEl>
                                          </p:spTgt>
                                        </p:tgtEl>
                                        <p:attrNameLst>
                                          <p:attrName>ppt_h</p:attrName>
                                        </p:attrNameLst>
                                      </p:cBhvr>
                                      <p:tavLst>
                                        <p:tav tm="0">
                                          <p:val>
                                            <p:strVal val="#ppt_h"/>
                                          </p:val>
                                        </p:tav>
                                        <p:tav tm="100000">
                                          <p:val>
                                            <p:strVal val="#ppt_h"/>
                                          </p:val>
                                        </p:tav>
                                      </p:tavLst>
                                    </p:anim>
                                    <p:animEffect transition="in" filter="fade">
                                      <p:cBhvr>
                                        <p:cTn id="24" dur="1000"/>
                                        <p:tgtEl>
                                          <p:spTgt spid="29699">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29699">
                                            <p:txEl>
                                              <p:pRg st="2" end="2"/>
                                            </p:txEl>
                                          </p:spTgt>
                                        </p:tgtEl>
                                        <p:attrNameLst>
                                          <p:attrName>style.visibility</p:attrName>
                                        </p:attrNameLst>
                                      </p:cBhvr>
                                      <p:to>
                                        <p:strVal val="visible"/>
                                      </p:to>
                                    </p:set>
                                    <p:anim calcmode="lin" valueType="num">
                                      <p:cBhvr>
                                        <p:cTn id="29" dur="1000" fill="hold"/>
                                        <p:tgtEl>
                                          <p:spTgt spid="29699">
                                            <p:txEl>
                                              <p:pRg st="2" end="2"/>
                                            </p:txEl>
                                          </p:spTgt>
                                        </p:tgtEl>
                                        <p:attrNameLst>
                                          <p:attrName>ppt_w</p:attrName>
                                        </p:attrNameLst>
                                      </p:cBhvr>
                                      <p:tavLst>
                                        <p:tav tm="0">
                                          <p:val>
                                            <p:strVal val="#ppt_w*0.70"/>
                                          </p:val>
                                        </p:tav>
                                        <p:tav tm="100000">
                                          <p:val>
                                            <p:strVal val="#ppt_w"/>
                                          </p:val>
                                        </p:tav>
                                      </p:tavLst>
                                    </p:anim>
                                    <p:anim calcmode="lin" valueType="num">
                                      <p:cBhvr>
                                        <p:cTn id="30" dur="1000" fill="hold"/>
                                        <p:tgtEl>
                                          <p:spTgt spid="29699">
                                            <p:txEl>
                                              <p:pRg st="2" end="2"/>
                                            </p:txEl>
                                          </p:spTgt>
                                        </p:tgtEl>
                                        <p:attrNameLst>
                                          <p:attrName>ppt_h</p:attrName>
                                        </p:attrNameLst>
                                      </p:cBhvr>
                                      <p:tavLst>
                                        <p:tav tm="0">
                                          <p:val>
                                            <p:strVal val="#ppt_h"/>
                                          </p:val>
                                        </p:tav>
                                        <p:tav tm="100000">
                                          <p:val>
                                            <p:strVal val="#ppt_h"/>
                                          </p:val>
                                        </p:tav>
                                      </p:tavLst>
                                    </p:anim>
                                    <p:animEffect transition="in" filter="fade">
                                      <p:cBhvr>
                                        <p:cTn id="31" dur="1000"/>
                                        <p:tgtEl>
                                          <p:spTgt spid="29699">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29699">
                                            <p:txEl>
                                              <p:pRg st="3" end="3"/>
                                            </p:txEl>
                                          </p:spTgt>
                                        </p:tgtEl>
                                        <p:attrNameLst>
                                          <p:attrName>style.visibility</p:attrName>
                                        </p:attrNameLst>
                                      </p:cBhvr>
                                      <p:to>
                                        <p:strVal val="visible"/>
                                      </p:to>
                                    </p:set>
                                    <p:anim calcmode="lin" valueType="num">
                                      <p:cBhvr>
                                        <p:cTn id="36" dur="1000" fill="hold"/>
                                        <p:tgtEl>
                                          <p:spTgt spid="29699">
                                            <p:txEl>
                                              <p:pRg st="3" end="3"/>
                                            </p:txEl>
                                          </p:spTgt>
                                        </p:tgtEl>
                                        <p:attrNameLst>
                                          <p:attrName>ppt_w</p:attrName>
                                        </p:attrNameLst>
                                      </p:cBhvr>
                                      <p:tavLst>
                                        <p:tav tm="0">
                                          <p:val>
                                            <p:strVal val="#ppt_w*0.70"/>
                                          </p:val>
                                        </p:tav>
                                        <p:tav tm="100000">
                                          <p:val>
                                            <p:strVal val="#ppt_w"/>
                                          </p:val>
                                        </p:tav>
                                      </p:tavLst>
                                    </p:anim>
                                    <p:anim calcmode="lin" valueType="num">
                                      <p:cBhvr>
                                        <p:cTn id="37" dur="1000" fill="hold"/>
                                        <p:tgtEl>
                                          <p:spTgt spid="29699">
                                            <p:txEl>
                                              <p:pRg st="3" end="3"/>
                                            </p:txEl>
                                          </p:spTgt>
                                        </p:tgtEl>
                                        <p:attrNameLst>
                                          <p:attrName>ppt_h</p:attrName>
                                        </p:attrNameLst>
                                      </p:cBhvr>
                                      <p:tavLst>
                                        <p:tav tm="0">
                                          <p:val>
                                            <p:strVal val="#ppt_h"/>
                                          </p:val>
                                        </p:tav>
                                        <p:tav tm="100000">
                                          <p:val>
                                            <p:strVal val="#ppt_h"/>
                                          </p:val>
                                        </p:tav>
                                      </p:tavLst>
                                    </p:anim>
                                    <p:animEffect transition="in" filter="fade">
                                      <p:cBhvr>
                                        <p:cTn id="38" dur="1000"/>
                                        <p:tgtEl>
                                          <p:spTgt spid="29699">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29699">
                                            <p:txEl>
                                              <p:pRg st="4" end="4"/>
                                            </p:txEl>
                                          </p:spTgt>
                                        </p:tgtEl>
                                        <p:attrNameLst>
                                          <p:attrName>style.visibility</p:attrName>
                                        </p:attrNameLst>
                                      </p:cBhvr>
                                      <p:to>
                                        <p:strVal val="visible"/>
                                      </p:to>
                                    </p:set>
                                    <p:anim calcmode="lin" valueType="num">
                                      <p:cBhvr>
                                        <p:cTn id="43" dur="1000" fill="hold"/>
                                        <p:tgtEl>
                                          <p:spTgt spid="29699">
                                            <p:txEl>
                                              <p:pRg st="4" end="4"/>
                                            </p:txEl>
                                          </p:spTgt>
                                        </p:tgtEl>
                                        <p:attrNameLst>
                                          <p:attrName>ppt_w</p:attrName>
                                        </p:attrNameLst>
                                      </p:cBhvr>
                                      <p:tavLst>
                                        <p:tav tm="0">
                                          <p:val>
                                            <p:strVal val="#ppt_w*0.70"/>
                                          </p:val>
                                        </p:tav>
                                        <p:tav tm="100000">
                                          <p:val>
                                            <p:strVal val="#ppt_w"/>
                                          </p:val>
                                        </p:tav>
                                      </p:tavLst>
                                    </p:anim>
                                    <p:anim calcmode="lin" valueType="num">
                                      <p:cBhvr>
                                        <p:cTn id="44" dur="1000" fill="hold"/>
                                        <p:tgtEl>
                                          <p:spTgt spid="29699">
                                            <p:txEl>
                                              <p:pRg st="4" end="4"/>
                                            </p:txEl>
                                          </p:spTgt>
                                        </p:tgtEl>
                                        <p:attrNameLst>
                                          <p:attrName>ppt_h</p:attrName>
                                        </p:attrNameLst>
                                      </p:cBhvr>
                                      <p:tavLst>
                                        <p:tav tm="0">
                                          <p:val>
                                            <p:strVal val="#ppt_h"/>
                                          </p:val>
                                        </p:tav>
                                        <p:tav tm="100000">
                                          <p:val>
                                            <p:strVal val="#ppt_h"/>
                                          </p:val>
                                        </p:tav>
                                      </p:tavLst>
                                    </p:anim>
                                    <p:animEffect transition="in" filter="fade">
                                      <p:cBhvr>
                                        <p:cTn id="45" dur="10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304800" y="152400"/>
            <a:ext cx="8458200" cy="838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SA" sz="4800" b="1" i="0" u="none" strike="noStrike" kern="0" cap="none" spc="0" normalizeH="0" baseline="0" noProof="0" dirty="0" smtClean="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rPr>
              <a:t>حروق الدرجة </a:t>
            </a:r>
            <a:r>
              <a:rPr kumimoji="0" lang="ar-SY" sz="4800" b="1" i="0" u="none" strike="noStrike" kern="0" cap="none" spc="0" normalizeH="0" baseline="0" noProof="0" dirty="0" smtClean="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rPr>
              <a:t>الثانية</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7" name="Rectangle 3"/>
          <p:cNvSpPr txBox="1">
            <a:spLocks noChangeArrowheads="1"/>
          </p:cNvSpPr>
          <p:nvPr/>
        </p:nvSpPr>
        <p:spPr bwMode="auto">
          <a:xfrm>
            <a:off x="1752600" y="1828800"/>
            <a:ext cx="6705600" cy="39624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algn="just" rtl="1">
              <a:lnSpc>
                <a:spcPct val="200000"/>
              </a:lnSpc>
              <a:buClr>
                <a:schemeClr val="accent1">
                  <a:lumMod val="75000"/>
                </a:schemeClr>
              </a:buClr>
              <a:buFont typeface="Wingdings" pitchFamily="2" charset="2"/>
              <a:buChar char="Ø"/>
            </a:pPr>
            <a:r>
              <a:rPr lang="ar-SY" sz="3200" dirty="0" smtClean="0">
                <a:latin typeface="Arial" pitchFamily="34" charset="0"/>
                <a:cs typeface="Arial" pitchFamily="34" charset="0"/>
              </a:rPr>
              <a:t> </a:t>
            </a:r>
            <a:r>
              <a:rPr lang="ar-SA" sz="3200" dirty="0" smtClean="0">
                <a:latin typeface="Arial" pitchFamily="34" charset="0"/>
                <a:cs typeface="Arial" pitchFamily="34" charset="0"/>
              </a:rPr>
              <a:t>وهي الحروق جزئية السماكة</a:t>
            </a:r>
            <a:endParaRPr lang="en-US" sz="3200" dirty="0" smtClean="0">
              <a:latin typeface="Arial" pitchFamily="34" charset="0"/>
              <a:cs typeface="Arial" pitchFamily="34" charset="0"/>
            </a:endParaRPr>
          </a:p>
          <a:p>
            <a:pPr algn="just" rtl="1">
              <a:lnSpc>
                <a:spcPct val="200000"/>
              </a:lnSpc>
              <a:buClr>
                <a:schemeClr val="accent1">
                  <a:lumMod val="75000"/>
                </a:schemeClr>
              </a:buClr>
              <a:buFont typeface="Wingdings" pitchFamily="2" charset="2"/>
              <a:buChar char="Ø"/>
            </a:pPr>
            <a:r>
              <a:rPr lang="ar-SY" sz="3200" dirty="0" smtClean="0">
                <a:latin typeface="Arial" pitchFamily="34" charset="0"/>
                <a:cs typeface="Arial" pitchFamily="34" charset="0"/>
              </a:rPr>
              <a:t> </a:t>
            </a:r>
            <a:r>
              <a:rPr lang="ar-SA" sz="3200" dirty="0" smtClean="0">
                <a:latin typeface="Arial" pitchFamily="34" charset="0"/>
                <a:cs typeface="Arial" pitchFamily="34" charset="0"/>
              </a:rPr>
              <a:t>تصيب كامل البشرة و جزء من الأدمة</a:t>
            </a:r>
            <a:endParaRPr lang="en-US" sz="3200" dirty="0" smtClean="0">
              <a:latin typeface="Arial" pitchFamily="34" charset="0"/>
              <a:cs typeface="Arial" pitchFamily="34" charset="0"/>
            </a:endParaRPr>
          </a:p>
          <a:p>
            <a:pPr algn="just" rtl="1">
              <a:lnSpc>
                <a:spcPct val="200000"/>
              </a:lnSpc>
              <a:buClr>
                <a:schemeClr val="accent1">
                  <a:lumMod val="75000"/>
                </a:schemeClr>
              </a:buClr>
              <a:buFont typeface="Wingdings" pitchFamily="2" charset="2"/>
              <a:buChar char="Ø"/>
            </a:pPr>
            <a:r>
              <a:rPr lang="ar-SY" sz="3200" dirty="0" smtClean="0">
                <a:latin typeface="Arial" pitchFamily="34" charset="0"/>
                <a:cs typeface="Arial" pitchFamily="34" charset="0"/>
              </a:rPr>
              <a:t> </a:t>
            </a:r>
            <a:r>
              <a:rPr lang="ar-SA" sz="3200" dirty="0" smtClean="0">
                <a:latin typeface="Arial" pitchFamily="34" charset="0"/>
                <a:cs typeface="Arial" pitchFamily="34" charset="0"/>
              </a:rPr>
              <a:t>نستدل عليها بتشكل فقاعات على سطح الحرق</a:t>
            </a:r>
            <a:endParaRPr lang="en-US" sz="3200" dirty="0" smtClean="0">
              <a:latin typeface="Arial" pitchFamily="34" charset="0"/>
              <a:cs typeface="Arial" pitchFamily="34" charset="0"/>
            </a:endParaRPr>
          </a:p>
          <a:p>
            <a:pPr algn="just" rtl="1">
              <a:lnSpc>
                <a:spcPct val="200000"/>
              </a:lnSpc>
              <a:buClr>
                <a:schemeClr val="accent1">
                  <a:lumMod val="75000"/>
                </a:schemeClr>
              </a:buClr>
              <a:buFont typeface="Wingdings" pitchFamily="2" charset="2"/>
              <a:buChar char="Ø"/>
            </a:pPr>
            <a:r>
              <a:rPr lang="ar-SY" sz="3200" dirty="0" smtClean="0">
                <a:latin typeface="Arial" pitchFamily="34" charset="0"/>
                <a:cs typeface="Arial" pitchFamily="34" charset="0"/>
              </a:rPr>
              <a:t> </a:t>
            </a:r>
            <a:r>
              <a:rPr lang="ar-SA" sz="3200" dirty="0" smtClean="0">
                <a:latin typeface="Arial" pitchFamily="34" charset="0"/>
                <a:cs typeface="Arial" pitchFamily="34" charset="0"/>
              </a:rPr>
              <a:t>يتم تقسيمها إلى حروق درجة ثانية سطحية وعميقة</a:t>
            </a:r>
            <a:endParaRPr lang="en-US" sz="32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p:cTn id="15"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 calcmode="lin" valueType="num">
                                      <p:cBhvr>
                                        <p:cTn id="22" dur="1000" fill="hold"/>
                                        <p:tgtEl>
                                          <p:spTgt spid="7">
                                            <p:txEl>
                                              <p:pRg st="1" end="1"/>
                                            </p:txEl>
                                          </p:spTgt>
                                        </p:tgtEl>
                                        <p:attrNameLst>
                                          <p:attrName>ppt_w</p:attrName>
                                        </p:attrNameLst>
                                      </p:cBhvr>
                                      <p:tavLst>
                                        <p:tav tm="0">
                                          <p:val>
                                            <p:strVal val="#ppt_w*0.70"/>
                                          </p:val>
                                        </p:tav>
                                        <p:tav tm="100000">
                                          <p:val>
                                            <p:strVal val="#ppt_w"/>
                                          </p:val>
                                        </p:tav>
                                      </p:tavLst>
                                    </p:anim>
                                    <p:anim calcmode="lin" valueType="num">
                                      <p:cBhvr>
                                        <p:cTn id="23" dur="1000" fill="hold"/>
                                        <p:tgtEl>
                                          <p:spTgt spid="7">
                                            <p:txEl>
                                              <p:pRg st="1" end="1"/>
                                            </p:txEl>
                                          </p:spTgt>
                                        </p:tgtEl>
                                        <p:attrNameLst>
                                          <p:attrName>ppt_h</p:attrName>
                                        </p:attrNameLst>
                                      </p:cBhvr>
                                      <p:tavLst>
                                        <p:tav tm="0">
                                          <p:val>
                                            <p:strVal val="#ppt_h"/>
                                          </p:val>
                                        </p:tav>
                                        <p:tav tm="100000">
                                          <p:val>
                                            <p:strVal val="#ppt_h"/>
                                          </p:val>
                                        </p:tav>
                                      </p:tavLst>
                                    </p:anim>
                                    <p:animEffect transition="in" filter="fade">
                                      <p:cBhvr>
                                        <p:cTn id="24" dur="1000"/>
                                        <p:tgtEl>
                                          <p:spTgt spid="7">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 calcmode="lin" valueType="num">
                                      <p:cBhvr>
                                        <p:cTn id="29" dur="1000" fill="hold"/>
                                        <p:tgtEl>
                                          <p:spTgt spid="7">
                                            <p:txEl>
                                              <p:pRg st="2" end="2"/>
                                            </p:txEl>
                                          </p:spTgt>
                                        </p:tgtEl>
                                        <p:attrNameLst>
                                          <p:attrName>ppt_w</p:attrName>
                                        </p:attrNameLst>
                                      </p:cBhvr>
                                      <p:tavLst>
                                        <p:tav tm="0">
                                          <p:val>
                                            <p:strVal val="#ppt_w*0.70"/>
                                          </p:val>
                                        </p:tav>
                                        <p:tav tm="100000">
                                          <p:val>
                                            <p:strVal val="#ppt_w"/>
                                          </p:val>
                                        </p:tav>
                                      </p:tavLst>
                                    </p:anim>
                                    <p:anim calcmode="lin" valueType="num">
                                      <p:cBhvr>
                                        <p:cTn id="30" dur="1000" fill="hold"/>
                                        <p:tgtEl>
                                          <p:spTgt spid="7">
                                            <p:txEl>
                                              <p:pRg st="2" end="2"/>
                                            </p:txEl>
                                          </p:spTgt>
                                        </p:tgtEl>
                                        <p:attrNameLst>
                                          <p:attrName>ppt_h</p:attrName>
                                        </p:attrNameLst>
                                      </p:cBhvr>
                                      <p:tavLst>
                                        <p:tav tm="0">
                                          <p:val>
                                            <p:strVal val="#ppt_h"/>
                                          </p:val>
                                        </p:tav>
                                        <p:tav tm="100000">
                                          <p:val>
                                            <p:strVal val="#ppt_h"/>
                                          </p:val>
                                        </p:tav>
                                      </p:tavLst>
                                    </p:anim>
                                    <p:animEffect transition="in" filter="fade">
                                      <p:cBhvr>
                                        <p:cTn id="31" dur="1000"/>
                                        <p:tgtEl>
                                          <p:spTgt spid="7">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7">
                                            <p:txEl>
                                              <p:pRg st="3" end="3"/>
                                            </p:txEl>
                                          </p:spTgt>
                                        </p:tgtEl>
                                        <p:attrNameLst>
                                          <p:attrName>style.visibility</p:attrName>
                                        </p:attrNameLst>
                                      </p:cBhvr>
                                      <p:to>
                                        <p:strVal val="visible"/>
                                      </p:to>
                                    </p:set>
                                    <p:anim calcmode="lin" valueType="num">
                                      <p:cBhvr>
                                        <p:cTn id="36" dur="1000" fill="hold"/>
                                        <p:tgtEl>
                                          <p:spTgt spid="7">
                                            <p:txEl>
                                              <p:pRg st="3" end="3"/>
                                            </p:txEl>
                                          </p:spTgt>
                                        </p:tgtEl>
                                        <p:attrNameLst>
                                          <p:attrName>ppt_w</p:attrName>
                                        </p:attrNameLst>
                                      </p:cBhvr>
                                      <p:tavLst>
                                        <p:tav tm="0">
                                          <p:val>
                                            <p:strVal val="#ppt_w*0.70"/>
                                          </p:val>
                                        </p:tav>
                                        <p:tav tm="100000">
                                          <p:val>
                                            <p:strVal val="#ppt_w"/>
                                          </p:val>
                                        </p:tav>
                                      </p:tavLst>
                                    </p:anim>
                                    <p:anim calcmode="lin" valueType="num">
                                      <p:cBhvr>
                                        <p:cTn id="37" dur="1000" fill="hold"/>
                                        <p:tgtEl>
                                          <p:spTgt spid="7">
                                            <p:txEl>
                                              <p:pRg st="3" end="3"/>
                                            </p:txEl>
                                          </p:spTgt>
                                        </p:tgtEl>
                                        <p:attrNameLst>
                                          <p:attrName>ppt_h</p:attrName>
                                        </p:attrNameLst>
                                      </p:cBhvr>
                                      <p:tavLst>
                                        <p:tav tm="0">
                                          <p:val>
                                            <p:strVal val="#ppt_h"/>
                                          </p:val>
                                        </p:tav>
                                        <p:tav tm="100000">
                                          <p:val>
                                            <p:strVal val="#ppt_h"/>
                                          </p:val>
                                        </p:tav>
                                      </p:tavLst>
                                    </p:anim>
                                    <p:animEffect transition="in" filter="fade">
                                      <p:cBhvr>
                                        <p:cTn id="38" dur="1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57200" y="152400"/>
            <a:ext cx="8305800" cy="838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حروق الدرجة الثانية السطحية</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381000" y="1905000"/>
            <a:ext cx="8610600" cy="39624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algn="r" rtl="1">
              <a:lnSpc>
                <a:spcPct val="150000"/>
              </a:lnSpc>
              <a:buClr>
                <a:schemeClr val="accent1">
                  <a:lumMod val="75000"/>
                </a:schemeClr>
              </a:buClr>
              <a:buFont typeface="Wingdings" pitchFamily="2" charset="2"/>
              <a:buChar char="Ø"/>
            </a:pPr>
            <a:r>
              <a:rPr lang="ar-SY" sz="3200" dirty="0" smtClean="0">
                <a:latin typeface="Arial" pitchFamily="34" charset="0"/>
                <a:cs typeface="Arial" pitchFamily="34" charset="0"/>
              </a:rPr>
              <a:t> </a:t>
            </a:r>
            <a:r>
              <a:rPr lang="ar-SA" sz="3200" dirty="0" smtClean="0">
                <a:latin typeface="Arial" pitchFamily="34" charset="0"/>
                <a:cs typeface="Arial" pitchFamily="34" charset="0"/>
              </a:rPr>
              <a:t>تكون هذه الحروق وردية رطبة ومؤلمة الملمس</a:t>
            </a:r>
            <a:endParaRPr lang="en-US" sz="3200" dirty="0" smtClean="0">
              <a:latin typeface="Arial" pitchFamily="34" charset="0"/>
              <a:cs typeface="Arial" pitchFamily="34" charset="0"/>
            </a:endParaRPr>
          </a:p>
          <a:p>
            <a:pPr algn="r" rtl="1">
              <a:lnSpc>
                <a:spcPct val="150000"/>
              </a:lnSpc>
              <a:buClr>
                <a:schemeClr val="accent1">
                  <a:lumMod val="75000"/>
                </a:schemeClr>
              </a:buClr>
              <a:buFont typeface="Wingdings" pitchFamily="2" charset="2"/>
              <a:buChar char="Ø"/>
            </a:pPr>
            <a:r>
              <a:rPr lang="ar-SY" sz="3200" dirty="0" smtClean="0">
                <a:latin typeface="Arial" pitchFamily="34" charset="0"/>
                <a:cs typeface="Arial" pitchFamily="34" charset="0"/>
              </a:rPr>
              <a:t> </a:t>
            </a:r>
            <a:r>
              <a:rPr lang="ar-SA" sz="3200" dirty="0" smtClean="0">
                <a:latin typeface="Arial" pitchFamily="34" charset="0"/>
                <a:cs typeface="Arial" pitchFamily="34" charset="0"/>
              </a:rPr>
              <a:t>المثال الأشيع لهذا النمط هو الحروق الناتجة عن الماء المغلي</a:t>
            </a:r>
            <a:endParaRPr lang="en-US" sz="3200" dirty="0" smtClean="0">
              <a:latin typeface="Arial" pitchFamily="34" charset="0"/>
              <a:cs typeface="Arial" pitchFamily="34" charset="0"/>
            </a:endParaRPr>
          </a:p>
          <a:p>
            <a:pPr algn="r" rtl="1">
              <a:lnSpc>
                <a:spcPct val="150000"/>
              </a:lnSpc>
              <a:buClr>
                <a:schemeClr val="accent1">
                  <a:lumMod val="75000"/>
                </a:schemeClr>
              </a:buClr>
              <a:buFont typeface="Wingdings" pitchFamily="2" charset="2"/>
              <a:buChar char="Ø"/>
            </a:pPr>
            <a:r>
              <a:rPr lang="ar-SY" sz="3200" dirty="0" smtClean="0">
                <a:latin typeface="Arial" pitchFamily="34" charset="0"/>
                <a:cs typeface="Arial" pitchFamily="34" charset="0"/>
              </a:rPr>
              <a:t> </a:t>
            </a:r>
            <a:r>
              <a:rPr lang="ar-SA" sz="3200" dirty="0" smtClean="0">
                <a:latin typeface="Arial" pitchFamily="34" charset="0"/>
                <a:cs typeface="Arial" pitchFamily="34" charset="0"/>
              </a:rPr>
              <a:t>تحتاج إلى 2-3 أسابيع للشفاء</a:t>
            </a:r>
            <a:endParaRPr lang="en-US" sz="3200" dirty="0" smtClean="0">
              <a:latin typeface="Arial" pitchFamily="34" charset="0"/>
              <a:cs typeface="Arial" pitchFamily="34" charset="0"/>
            </a:endParaRPr>
          </a:p>
          <a:p>
            <a:pPr algn="r" rtl="1">
              <a:lnSpc>
                <a:spcPct val="150000"/>
              </a:lnSpc>
              <a:buClr>
                <a:schemeClr val="accent1">
                  <a:lumMod val="75000"/>
                </a:schemeClr>
              </a:buClr>
              <a:buFont typeface="Wingdings" pitchFamily="2" charset="2"/>
              <a:buChar char="Ø"/>
            </a:pPr>
            <a:r>
              <a:rPr lang="ar-SY" sz="3200" dirty="0" smtClean="0">
                <a:latin typeface="Arial" pitchFamily="34" charset="0"/>
                <a:cs typeface="Arial" pitchFamily="34" charset="0"/>
              </a:rPr>
              <a:t> </a:t>
            </a:r>
            <a:r>
              <a:rPr lang="ar-SA" sz="3200" dirty="0" smtClean="0">
                <a:latin typeface="Arial" pitchFamily="34" charset="0"/>
                <a:cs typeface="Arial" pitchFamily="34" charset="0"/>
              </a:rPr>
              <a:t>لا تترك ندبات بعد الشفاء</a:t>
            </a:r>
            <a:endParaRPr lang="en-US" sz="3200" dirty="0" smtClean="0">
              <a:latin typeface="Arial" pitchFamily="34" charset="0"/>
              <a:cs typeface="Arial" pitchFamily="34" charset="0"/>
            </a:endParaRPr>
          </a:p>
          <a:p>
            <a:pPr algn="r" rtl="1">
              <a:lnSpc>
                <a:spcPct val="150000"/>
              </a:lnSpc>
              <a:buClr>
                <a:schemeClr val="accent1">
                  <a:lumMod val="75000"/>
                </a:schemeClr>
              </a:buClr>
              <a:buFont typeface="Wingdings" pitchFamily="2" charset="2"/>
              <a:buChar char="Ø"/>
            </a:pPr>
            <a:r>
              <a:rPr lang="ar-SY" sz="3200" dirty="0" smtClean="0">
                <a:latin typeface="Arial" pitchFamily="34" charset="0"/>
                <a:cs typeface="Arial" pitchFamily="34" charset="0"/>
              </a:rPr>
              <a:t> </a:t>
            </a:r>
            <a:r>
              <a:rPr lang="ar-SA" sz="3200" dirty="0" smtClean="0">
                <a:latin typeface="Arial" pitchFamily="34" charset="0"/>
                <a:cs typeface="Arial" pitchFamily="34" charset="0"/>
              </a:rPr>
              <a:t>قد تسبب تغير في لون الجلد</a:t>
            </a:r>
            <a:endParaRPr lang="ar-SA" sz="32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23"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24" dur="1000"/>
                                        <p:tgtEl>
                                          <p:spTgt spid="5">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 calcmode="lin" valueType="num">
                                      <p:cBhvr>
                                        <p:cTn id="29"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30"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31" dur="1000"/>
                                        <p:tgtEl>
                                          <p:spTgt spid="5">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5">
                                            <p:txEl>
                                              <p:pRg st="3" end="3"/>
                                            </p:txEl>
                                          </p:spTgt>
                                        </p:tgtEl>
                                        <p:attrNameLst>
                                          <p:attrName>style.visibility</p:attrName>
                                        </p:attrNameLst>
                                      </p:cBhvr>
                                      <p:to>
                                        <p:strVal val="visible"/>
                                      </p:to>
                                    </p:set>
                                    <p:anim calcmode="lin" valueType="num">
                                      <p:cBhvr>
                                        <p:cTn id="36"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37"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38" dur="1000"/>
                                        <p:tgtEl>
                                          <p:spTgt spid="5">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anim calcmode="lin" valueType="num">
                                      <p:cBhvr>
                                        <p:cTn id="43"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44"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45"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457200" y="228600"/>
            <a:ext cx="8305800" cy="838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حروق الدرجة الثانية العميقة</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6" name="Rectangle 3"/>
          <p:cNvSpPr txBox="1">
            <a:spLocks noChangeArrowheads="1"/>
          </p:cNvSpPr>
          <p:nvPr/>
        </p:nvSpPr>
        <p:spPr bwMode="auto">
          <a:xfrm>
            <a:off x="1066800" y="1905000"/>
            <a:ext cx="7772400" cy="3048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algn="just" rtl="1">
              <a:buClr>
                <a:schemeClr val="accent1">
                  <a:lumMod val="75000"/>
                </a:schemeClr>
              </a:buClr>
              <a:buFont typeface="Wingdings" pitchFamily="2" charset="2"/>
              <a:buChar char="Ø"/>
            </a:pPr>
            <a:r>
              <a:rPr lang="ar-SY" sz="3000" dirty="0" smtClean="0">
                <a:latin typeface="Arial" pitchFamily="34" charset="0"/>
                <a:cs typeface="Arial" pitchFamily="34" charset="0"/>
              </a:rPr>
              <a:t> </a:t>
            </a:r>
            <a:r>
              <a:rPr lang="ar-SY" sz="3000" dirty="0" smtClean="0">
                <a:latin typeface="Arial" pitchFamily="34" charset="0"/>
                <a:cs typeface="Arial" pitchFamily="34" charset="0"/>
              </a:rPr>
              <a:t> </a:t>
            </a:r>
            <a:r>
              <a:rPr lang="ar-SA" sz="3000" dirty="0" smtClean="0">
                <a:latin typeface="Arial" pitchFamily="34" charset="0"/>
                <a:cs typeface="Arial" pitchFamily="34" charset="0"/>
              </a:rPr>
              <a:t>تكون جافة ومبرقشة بلون وردي و أبيض</a:t>
            </a:r>
            <a:endParaRPr lang="en-US" sz="3000" dirty="0" smtClean="0">
              <a:latin typeface="Arial" pitchFamily="34" charset="0"/>
              <a:cs typeface="Arial" pitchFamily="34" charset="0"/>
            </a:endParaRPr>
          </a:p>
          <a:p>
            <a:pPr algn="just" rtl="1">
              <a:buClr>
                <a:schemeClr val="accent1">
                  <a:lumMod val="75000"/>
                </a:schemeClr>
              </a:buClr>
              <a:buFont typeface="Wingdings" pitchFamily="2" charset="2"/>
              <a:buChar char="Ø"/>
            </a:pPr>
            <a:r>
              <a:rPr lang="ar-SY" sz="3000" dirty="0" smtClean="0">
                <a:latin typeface="Arial" pitchFamily="34" charset="0"/>
                <a:cs typeface="Arial" pitchFamily="34" charset="0"/>
              </a:rPr>
              <a:t> </a:t>
            </a:r>
            <a:r>
              <a:rPr lang="ar-SA" sz="3000" dirty="0" smtClean="0">
                <a:latin typeface="Arial" pitchFamily="34" charset="0"/>
                <a:cs typeface="Arial" pitchFamily="34" charset="0"/>
              </a:rPr>
              <a:t>يظهر فيها تبدل في الحس</a:t>
            </a:r>
            <a:endParaRPr lang="en-US" sz="3000" dirty="0" smtClean="0">
              <a:latin typeface="Arial" pitchFamily="34" charset="0"/>
              <a:cs typeface="Arial" pitchFamily="34" charset="0"/>
            </a:endParaRPr>
          </a:p>
          <a:p>
            <a:pPr algn="just" rtl="1">
              <a:buClr>
                <a:schemeClr val="accent1">
                  <a:lumMod val="75000"/>
                </a:schemeClr>
              </a:buClr>
              <a:buFont typeface="Wingdings" pitchFamily="2" charset="2"/>
              <a:buChar char="Ø"/>
            </a:pPr>
            <a:r>
              <a:rPr lang="ar-SY" sz="3000" dirty="0" smtClean="0">
                <a:latin typeface="Arial" pitchFamily="34" charset="0"/>
                <a:cs typeface="Arial" pitchFamily="34" charset="0"/>
              </a:rPr>
              <a:t> </a:t>
            </a:r>
            <a:r>
              <a:rPr lang="ar-SA" sz="3000" dirty="0" smtClean="0">
                <a:latin typeface="Arial" pitchFamily="34" charset="0"/>
                <a:cs typeface="Arial" pitchFamily="34" charset="0"/>
              </a:rPr>
              <a:t>تميل إلى الشفاء خلال فترة تتراوح بين 3-8 أسابيع و ذلك شريطة عدم اختلاطها بأي إنتان</a:t>
            </a:r>
            <a:endParaRPr lang="en-US" sz="3000" dirty="0" smtClean="0">
              <a:latin typeface="Arial" pitchFamily="34" charset="0"/>
              <a:cs typeface="Arial" pitchFamily="34" charset="0"/>
            </a:endParaRPr>
          </a:p>
          <a:p>
            <a:pPr algn="just" rtl="1">
              <a:buClr>
                <a:schemeClr val="accent1">
                  <a:lumMod val="75000"/>
                </a:schemeClr>
              </a:buClr>
              <a:buFont typeface="Wingdings" pitchFamily="2" charset="2"/>
              <a:buChar char="Ø"/>
            </a:pPr>
            <a:r>
              <a:rPr lang="ar-SY" sz="3000" dirty="0" smtClean="0">
                <a:latin typeface="Arial" pitchFamily="34" charset="0"/>
                <a:cs typeface="Arial" pitchFamily="34" charset="0"/>
              </a:rPr>
              <a:t> </a:t>
            </a:r>
            <a:r>
              <a:rPr lang="ar-SA" sz="3000" dirty="0" smtClean="0">
                <a:latin typeface="Arial" pitchFamily="34" charset="0"/>
                <a:cs typeface="Arial" pitchFamily="34" charset="0"/>
              </a:rPr>
              <a:t>عند الشفاء يميل الجلد إلى الانكماش والتندب</a:t>
            </a:r>
            <a:endParaRPr lang="ar-SY" sz="3000" dirty="0" smtClean="0">
              <a:latin typeface="Arial" pitchFamily="34" charset="0"/>
              <a:cs typeface="Arial" pitchFamily="34" charset="0"/>
            </a:endParaRPr>
          </a:p>
          <a:p>
            <a:pPr algn="just" rtl="1">
              <a:buClr>
                <a:schemeClr val="accent1">
                  <a:lumMod val="75000"/>
                </a:schemeClr>
              </a:buClr>
              <a:buFont typeface="Wingdings" pitchFamily="2" charset="2"/>
              <a:buChar char="Ø"/>
            </a:pPr>
            <a:r>
              <a:rPr lang="ar-SY" sz="3000" dirty="0" smtClean="0">
                <a:latin typeface="Arial" pitchFamily="34" charset="0"/>
                <a:cs typeface="Arial" pitchFamily="34" charset="0"/>
              </a:rPr>
              <a:t> </a:t>
            </a:r>
            <a:r>
              <a:rPr lang="ar-SA" sz="3000" dirty="0" smtClean="0">
                <a:latin typeface="Arial" pitchFamily="34" charset="0"/>
                <a:cs typeface="Arial" pitchFamily="34" charset="0"/>
              </a:rPr>
              <a:t>في حال ارتأى الجراح أن الحرق لن يشفى خلال ثلاث أسابيع عندها يمكن أن يلجأ إلى الجراحة من خلال تنظيف جراحي وزرع طعوم جلدية رقيقة السماكة.</a:t>
            </a:r>
            <a:endParaRPr lang="en-US" sz="3000" dirty="0" smtClean="0">
              <a:latin typeface="Arial" pitchFamily="34" charset="0"/>
              <a:cs typeface="Arial" pitchFamily="34" charset="0"/>
            </a:endParaRPr>
          </a:p>
          <a:p>
            <a:pPr algn="just" rtl="1">
              <a:buClr>
                <a:schemeClr val="accent1">
                  <a:lumMod val="75000"/>
                </a:schemeClr>
              </a:buClr>
              <a:buFont typeface="Arial" pitchFamily="34" charset="0"/>
              <a:buChar char="•"/>
            </a:pPr>
            <a:endParaRPr lang="ar-SA" sz="30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p:cTn id="15"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p:cTn id="22"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23"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24" dur="1000"/>
                                        <p:tgtEl>
                                          <p:spTgt spid="6">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 calcmode="lin" valueType="num">
                                      <p:cBhvr>
                                        <p:cTn id="29"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30"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31" dur="1000"/>
                                        <p:tgtEl>
                                          <p:spTgt spid="6">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6">
                                            <p:txEl>
                                              <p:pRg st="3" end="3"/>
                                            </p:txEl>
                                          </p:spTgt>
                                        </p:tgtEl>
                                        <p:attrNameLst>
                                          <p:attrName>style.visibility</p:attrName>
                                        </p:attrNameLst>
                                      </p:cBhvr>
                                      <p:to>
                                        <p:strVal val="visible"/>
                                      </p:to>
                                    </p:set>
                                    <p:anim calcmode="lin" valueType="num">
                                      <p:cBhvr>
                                        <p:cTn id="36" dur="10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37" dur="10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38" dur="1000"/>
                                        <p:tgtEl>
                                          <p:spTgt spid="6">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anim calcmode="lin" valueType="num">
                                      <p:cBhvr>
                                        <p:cTn id="43" dur="10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44" dur="10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45"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52400" y="228600"/>
            <a:ext cx="8991600" cy="1447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Y"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 </a:t>
            </a:r>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حروق الدرجة الثالثة </a:t>
            </a:r>
            <a:r>
              <a:rPr lang="ar-SY"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   </a:t>
            </a:r>
          </a:p>
          <a:p>
            <a:pPr lvl="0" algn="ctr" rtl="1"/>
            <a:r>
              <a:rPr lang="ar-SY"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   </a:t>
            </a:r>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(الحروق كاملة السماكة):</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228600" y="1905000"/>
            <a:ext cx="8686800" cy="4953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algn="just" rtl="1">
              <a:lnSpc>
                <a:spcPct val="150000"/>
              </a:lnSpc>
              <a:buClr>
                <a:schemeClr val="accent1">
                  <a:lumMod val="75000"/>
                </a:schemeClr>
              </a:buClr>
              <a:buFont typeface="Wingdings" pitchFamily="2" charset="2"/>
              <a:buChar char="Ø"/>
            </a:pPr>
            <a:r>
              <a:rPr lang="ar-SY" sz="3200" dirty="0" smtClean="0">
                <a:latin typeface="Arial" pitchFamily="34" charset="0"/>
                <a:cs typeface="Arial" pitchFamily="34" charset="0"/>
              </a:rPr>
              <a:t> </a:t>
            </a:r>
            <a:r>
              <a:rPr lang="ar-SA" sz="3200" dirty="0" smtClean="0">
                <a:latin typeface="Arial" pitchFamily="34" charset="0"/>
                <a:cs typeface="Arial" pitchFamily="34" charset="0"/>
              </a:rPr>
              <a:t>تصيب هذه الحروق كامل سماكة البشرة و كامل الأدمة</a:t>
            </a:r>
            <a:endParaRPr lang="en-US" sz="3200" dirty="0" smtClean="0">
              <a:latin typeface="Arial" pitchFamily="34" charset="0"/>
              <a:cs typeface="Arial" pitchFamily="34" charset="0"/>
            </a:endParaRPr>
          </a:p>
          <a:p>
            <a:pPr algn="just" rtl="1">
              <a:lnSpc>
                <a:spcPct val="150000"/>
              </a:lnSpc>
              <a:buClr>
                <a:schemeClr val="accent1">
                  <a:lumMod val="75000"/>
                </a:schemeClr>
              </a:buClr>
              <a:buFont typeface="Wingdings" pitchFamily="2" charset="2"/>
              <a:buChar char="Ø"/>
            </a:pPr>
            <a:r>
              <a:rPr lang="ar-SY" sz="3200" dirty="0" smtClean="0">
                <a:latin typeface="Arial" pitchFamily="34" charset="0"/>
                <a:cs typeface="Arial" pitchFamily="34" charset="0"/>
              </a:rPr>
              <a:t> </a:t>
            </a:r>
            <a:r>
              <a:rPr lang="ar-SA" sz="3200" dirty="0" smtClean="0">
                <a:latin typeface="Arial" pitchFamily="34" charset="0"/>
                <a:cs typeface="Arial" pitchFamily="34" charset="0"/>
              </a:rPr>
              <a:t>ذات لون بني أو أسود</a:t>
            </a:r>
            <a:endParaRPr lang="en-US" sz="3200" dirty="0" smtClean="0">
              <a:latin typeface="Arial" pitchFamily="34" charset="0"/>
              <a:cs typeface="Arial" pitchFamily="34" charset="0"/>
            </a:endParaRPr>
          </a:p>
          <a:p>
            <a:pPr algn="just" rtl="1">
              <a:lnSpc>
                <a:spcPct val="150000"/>
              </a:lnSpc>
              <a:buClr>
                <a:schemeClr val="accent1">
                  <a:lumMod val="75000"/>
                </a:schemeClr>
              </a:buClr>
              <a:buFont typeface="Wingdings" pitchFamily="2" charset="2"/>
              <a:buChar char="Ø"/>
            </a:pPr>
            <a:r>
              <a:rPr lang="ar-SY" sz="3200" dirty="0" smtClean="0">
                <a:latin typeface="Arial" pitchFamily="34" charset="0"/>
                <a:cs typeface="Arial" pitchFamily="34" charset="0"/>
              </a:rPr>
              <a:t> </a:t>
            </a:r>
            <a:r>
              <a:rPr lang="ar-SA" sz="3200" dirty="0" smtClean="0">
                <a:latin typeface="Arial" pitchFamily="34" charset="0"/>
                <a:cs typeface="Arial" pitchFamily="34" charset="0"/>
              </a:rPr>
              <a:t>في بعض الأحيان تكون ذات لون زهري و ذلك بسبب تثبت بعض الكاربوكسي هيموغلوبين في الحرق</a:t>
            </a:r>
            <a:endParaRPr lang="en-US" sz="3200" dirty="0" smtClean="0">
              <a:latin typeface="Arial" pitchFamily="34" charset="0"/>
              <a:cs typeface="Arial" pitchFamily="34" charset="0"/>
            </a:endParaRPr>
          </a:p>
          <a:p>
            <a:pPr algn="just" rtl="1">
              <a:lnSpc>
                <a:spcPct val="150000"/>
              </a:lnSpc>
              <a:buClr>
                <a:schemeClr val="accent1">
                  <a:lumMod val="75000"/>
                </a:schemeClr>
              </a:buClr>
              <a:buFont typeface="Wingdings" pitchFamily="2" charset="2"/>
              <a:buChar char="Ø"/>
            </a:pPr>
            <a:r>
              <a:rPr lang="ar-SY" sz="3200" dirty="0" smtClean="0">
                <a:latin typeface="Arial" pitchFamily="34" charset="0"/>
                <a:cs typeface="Arial" pitchFamily="34" charset="0"/>
              </a:rPr>
              <a:t> </a:t>
            </a:r>
            <a:r>
              <a:rPr lang="ar-SA" sz="3200" dirty="0" smtClean="0">
                <a:latin typeface="Arial" pitchFamily="34" charset="0"/>
                <a:cs typeface="Arial" pitchFamily="34" charset="0"/>
              </a:rPr>
              <a:t>المعالجة تكون بالجراحة و التغطية بطعوم جلدية رقيقة السماكة باستثناء الحروق الصغيرة المساحة.</a:t>
            </a:r>
            <a:endParaRPr lang="en-US" sz="32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23"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24" dur="1000"/>
                                        <p:tgtEl>
                                          <p:spTgt spid="5">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 calcmode="lin" valueType="num">
                                      <p:cBhvr>
                                        <p:cTn id="29"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30"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31" dur="1000"/>
                                        <p:tgtEl>
                                          <p:spTgt spid="5">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5">
                                            <p:txEl>
                                              <p:pRg st="3" end="3"/>
                                            </p:txEl>
                                          </p:spTgt>
                                        </p:tgtEl>
                                        <p:attrNameLst>
                                          <p:attrName>style.visibility</p:attrName>
                                        </p:attrNameLst>
                                      </p:cBhvr>
                                      <p:to>
                                        <p:strVal val="visible"/>
                                      </p:to>
                                    </p:set>
                                    <p:anim calcmode="lin" valueType="num">
                                      <p:cBhvr>
                                        <p:cTn id="36"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37"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38"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76200" y="152400"/>
            <a:ext cx="8991600" cy="9144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كيف يتم التقييم الأولي للمحروق</a:t>
            </a:r>
            <a:r>
              <a:rPr lang="ar-SY"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 ؟</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533400" y="4572000"/>
            <a:ext cx="8077200" cy="1981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just" rtl="1"/>
            <a:r>
              <a:rPr lang="ar-SA" sz="2800" dirty="0" smtClean="0">
                <a:latin typeface="Arial" pitchFamily="34" charset="0"/>
                <a:cs typeface="Arial" pitchFamily="34" charset="0"/>
              </a:rPr>
              <a:t>من القصة المريضة يمكن للطبيب أن يحصل على معلومات هامة تلعب دورا في تدبير المريض، مثل مكان الحادث (في مكان مغلق أو مفتوح)، نوع البخار المسبب للحرق، مدة التعرض، معلومات حول صحة المريض (سكري، ضغط، قلب..).</a:t>
            </a:r>
            <a:endParaRPr lang="en-US" sz="2800" dirty="0" smtClean="0">
              <a:latin typeface="Arial" pitchFamily="34" charset="0"/>
              <a:cs typeface="Arial" pitchFamily="34" charset="0"/>
            </a:endParaRPr>
          </a:p>
        </p:txBody>
      </p:sp>
      <p:sp>
        <p:nvSpPr>
          <p:cNvPr id="7" name="TextBox 6"/>
          <p:cNvSpPr txBox="1"/>
          <p:nvPr/>
        </p:nvSpPr>
        <p:spPr>
          <a:xfrm>
            <a:off x="533400" y="381000"/>
            <a:ext cx="8153400" cy="461665"/>
          </a:xfrm>
          <a:prstGeom prst="rect">
            <a:avLst/>
          </a:prstGeom>
          <a:noFill/>
        </p:spPr>
        <p:txBody>
          <a:bodyPr wrap="square" rtlCol="1">
            <a:spAutoFit/>
          </a:bodyPr>
          <a:lstStyle/>
          <a:p>
            <a:endParaRPr lang="ar-SY" dirty="0"/>
          </a:p>
        </p:txBody>
      </p:sp>
      <p:sp>
        <p:nvSpPr>
          <p:cNvPr id="8" name="TextBox 7"/>
          <p:cNvSpPr txBox="1"/>
          <p:nvPr/>
        </p:nvSpPr>
        <p:spPr>
          <a:xfrm>
            <a:off x="533400" y="1905000"/>
            <a:ext cx="8001000" cy="954107"/>
          </a:xfrm>
          <a:prstGeom prst="rect">
            <a:avLst/>
          </a:prstGeom>
          <a:noFill/>
        </p:spPr>
        <p:txBody>
          <a:bodyPr wrap="square" rtlCol="1">
            <a:spAutoFit/>
          </a:bodyPr>
          <a:lstStyle/>
          <a:p>
            <a:pPr lvl="0" algn="just" rtl="1"/>
            <a:r>
              <a:rPr lang="ar-SA" sz="2800" dirty="0" smtClean="0">
                <a:latin typeface="Arial" pitchFamily="34" charset="0"/>
                <a:cs typeface="Arial" pitchFamily="34" charset="0"/>
              </a:rPr>
              <a:t>عند وصول المريض إلى مركز يتم إجراء تقييم كامل </a:t>
            </a:r>
            <a:r>
              <a:rPr lang="ar-SA" sz="2800" dirty="0" smtClean="0">
                <a:latin typeface="Arial" pitchFamily="34" charset="0"/>
                <a:cs typeface="Arial" pitchFamily="34" charset="0"/>
              </a:rPr>
              <a:t>له </a:t>
            </a:r>
            <a:r>
              <a:rPr lang="ar-SA" sz="2800" dirty="0" smtClean="0">
                <a:latin typeface="Arial" pitchFamily="34" charset="0"/>
                <a:cs typeface="Arial" pitchFamily="34" charset="0"/>
              </a:rPr>
              <a:t>ووضع خطة المعالجة</a:t>
            </a:r>
            <a:endParaRPr lang="en-US" sz="2800" dirty="0" smtClean="0">
              <a:latin typeface="Arial" pitchFamily="34" charset="0"/>
              <a:cs typeface="Arial" pitchFamily="34" charset="0"/>
            </a:endParaRPr>
          </a:p>
        </p:txBody>
      </p:sp>
      <p:sp>
        <p:nvSpPr>
          <p:cNvPr id="9" name="TextBox 8"/>
          <p:cNvSpPr txBox="1"/>
          <p:nvPr/>
        </p:nvSpPr>
        <p:spPr>
          <a:xfrm>
            <a:off x="8077200" y="3505200"/>
            <a:ext cx="184731" cy="461665"/>
          </a:xfrm>
          <a:prstGeom prst="rect">
            <a:avLst/>
          </a:prstGeom>
          <a:noFill/>
        </p:spPr>
        <p:txBody>
          <a:bodyPr wrap="none" rtlCol="1">
            <a:spAutoFit/>
          </a:bodyPr>
          <a:lstStyle/>
          <a:p>
            <a:endParaRPr lang="ar-SY" dirty="0"/>
          </a:p>
        </p:txBody>
      </p:sp>
      <p:sp>
        <p:nvSpPr>
          <p:cNvPr id="10" name="TextBox 9"/>
          <p:cNvSpPr txBox="1"/>
          <p:nvPr/>
        </p:nvSpPr>
        <p:spPr>
          <a:xfrm>
            <a:off x="762000" y="2819400"/>
            <a:ext cx="7772400" cy="1815882"/>
          </a:xfrm>
          <a:prstGeom prst="rect">
            <a:avLst/>
          </a:prstGeom>
          <a:noFill/>
        </p:spPr>
        <p:txBody>
          <a:bodyPr wrap="square" rtlCol="1">
            <a:spAutoFit/>
          </a:bodyPr>
          <a:lstStyle/>
          <a:p>
            <a:pPr lvl="0" algn="just" rtl="1"/>
            <a:r>
              <a:rPr lang="ar-SA" sz="2800" dirty="0" smtClean="0">
                <a:latin typeface="Arial" pitchFamily="34" charset="0"/>
                <a:cs typeface="Arial" pitchFamily="34" charset="0"/>
              </a:rPr>
              <a:t>إن مرضى الحروق هم مرضى رضوض، و هم بحاجة إلى تقييم وفقا للبرانامج العالمي للرضوض والذي يتضمن دراسة المجرى الهوائي والتنفسي والدورة الدموية مع وجوب الانتباه لوجود أذيات أخرى مرافقة</a:t>
            </a:r>
            <a:endParaRPr lang="en-US" sz="28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amond(in)">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54" presetClass="entr" presetSubtype="0" accel="10000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1000" fill="hold"/>
                                        <p:tgtEl>
                                          <p:spTgt spid="5"/>
                                        </p:tgtEl>
                                        <p:attrNameLst>
                                          <p:attrName>ppt_w</p:attrName>
                                        </p:attrNameLst>
                                      </p:cBhvr>
                                      <p:tavLst>
                                        <p:tav tm="0">
                                          <p:val>
                                            <p:strVal val="#ppt_w*0.05"/>
                                          </p:val>
                                        </p:tav>
                                        <p:tav tm="100000">
                                          <p:val>
                                            <p:strVal val="#ppt_w"/>
                                          </p:val>
                                        </p:tav>
                                      </p:tavLst>
                                    </p:anim>
                                    <p:anim calcmode="lin" valueType="num">
                                      <p:cBhvr>
                                        <p:cTn id="23" dur="1000" fill="hold"/>
                                        <p:tgtEl>
                                          <p:spTgt spid="5"/>
                                        </p:tgtEl>
                                        <p:attrNameLst>
                                          <p:attrName>ppt_h</p:attrName>
                                        </p:attrNameLst>
                                      </p:cBhvr>
                                      <p:tavLst>
                                        <p:tav tm="0">
                                          <p:val>
                                            <p:strVal val="#ppt_h"/>
                                          </p:val>
                                        </p:tav>
                                        <p:tav tm="100000">
                                          <p:val>
                                            <p:strVal val="#ppt_h"/>
                                          </p:val>
                                        </p:tav>
                                      </p:tavLst>
                                    </p:anim>
                                    <p:anim calcmode="lin" valueType="num">
                                      <p:cBhvr>
                                        <p:cTn id="24" dur="1000" fill="hold"/>
                                        <p:tgtEl>
                                          <p:spTgt spid="5"/>
                                        </p:tgtEl>
                                        <p:attrNameLst>
                                          <p:attrName>ppt_x</p:attrName>
                                        </p:attrNameLst>
                                      </p:cBhvr>
                                      <p:tavLst>
                                        <p:tav tm="0">
                                          <p:val>
                                            <p:strVal val="#ppt_x-.2"/>
                                          </p:val>
                                        </p:tav>
                                        <p:tav tm="100000">
                                          <p:val>
                                            <p:strVal val="#ppt_x"/>
                                          </p:val>
                                        </p:tav>
                                      </p:tavLst>
                                    </p:anim>
                                    <p:anim calcmode="lin" valueType="num">
                                      <p:cBhvr>
                                        <p:cTn id="25" dur="1000" fill="hold"/>
                                        <p:tgtEl>
                                          <p:spTgt spid="5"/>
                                        </p:tgtEl>
                                        <p:attrNameLst>
                                          <p:attrName>ppt_y</p:attrName>
                                        </p:attrNameLst>
                                      </p:cBhvr>
                                      <p:tavLst>
                                        <p:tav tm="0">
                                          <p:val>
                                            <p:strVal val="#ppt_y"/>
                                          </p:val>
                                        </p:tav>
                                        <p:tav tm="100000">
                                          <p:val>
                                            <p:strVal val="#ppt_y"/>
                                          </p:val>
                                        </p:tav>
                                      </p:tavLst>
                                    </p:anim>
                                    <p:animEffect transition="in" filter="fade">
                                      <p:cBhvr>
                                        <p:cTn id="2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0" y="533400"/>
            <a:ext cx="9144000" cy="1219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قرار قبول المريض المحروق في وحدة العناية بالحروق</a:t>
            </a:r>
            <a:r>
              <a:rPr lang="ar-SY"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 1</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533400" y="5257800"/>
            <a:ext cx="8305800" cy="1447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just" rtl="1">
              <a:lnSpc>
                <a:spcPct val="150000"/>
              </a:lnSpc>
              <a:buFont typeface="Arial" pitchFamily="34" charset="0"/>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حروق الدرجة الثانية أوالثالثة التي تؤدي إلى تشوه وظيفي أوتجميلي في الوجه، اليدين، الأعضاء التناسلية، العجان، والمفاصل الكبيرة</a:t>
            </a:r>
            <a:endParaRPr lang="en-US" sz="2800" dirty="0" smtClean="0">
              <a:latin typeface="Arial" pitchFamily="34" charset="0"/>
              <a:cs typeface="Arial" pitchFamily="34" charset="0"/>
            </a:endParaRPr>
          </a:p>
          <a:p>
            <a:pPr algn="just" rtl="1"/>
            <a:endParaRPr lang="ar-SA" sz="2800" dirty="0">
              <a:latin typeface="Arial" pitchFamily="34" charset="0"/>
              <a:cs typeface="Arial" pitchFamily="34" charset="0"/>
            </a:endParaRPr>
          </a:p>
        </p:txBody>
      </p:sp>
      <p:sp>
        <p:nvSpPr>
          <p:cNvPr id="6" name="TextBox 5"/>
          <p:cNvSpPr txBox="1"/>
          <p:nvPr/>
        </p:nvSpPr>
        <p:spPr>
          <a:xfrm>
            <a:off x="152400" y="1905000"/>
            <a:ext cx="8610600" cy="523220"/>
          </a:xfrm>
          <a:prstGeom prst="rect">
            <a:avLst/>
          </a:prstGeom>
          <a:noFill/>
        </p:spPr>
        <p:txBody>
          <a:bodyPr wrap="square" rtlCol="1">
            <a:spAutoFit/>
          </a:bodyPr>
          <a:lstStyle/>
          <a:p>
            <a:endParaRPr lang="ar-SY" sz="2800" dirty="0">
              <a:latin typeface="Arial" pitchFamily="34" charset="0"/>
              <a:cs typeface="Arial" pitchFamily="34" charset="0"/>
            </a:endParaRPr>
          </a:p>
        </p:txBody>
      </p:sp>
      <p:sp>
        <p:nvSpPr>
          <p:cNvPr id="9" name="TextBox 8"/>
          <p:cNvSpPr txBox="1"/>
          <p:nvPr/>
        </p:nvSpPr>
        <p:spPr>
          <a:xfrm>
            <a:off x="152400" y="1905000"/>
            <a:ext cx="8610600" cy="523220"/>
          </a:xfrm>
          <a:prstGeom prst="rect">
            <a:avLst/>
          </a:prstGeom>
          <a:noFill/>
        </p:spPr>
        <p:txBody>
          <a:bodyPr wrap="square" rtlCol="1">
            <a:spAutoFit/>
          </a:bodyPr>
          <a:lstStyle/>
          <a:p>
            <a:pPr algn="just" rtl="1"/>
            <a:r>
              <a:rPr lang="ar-SA" sz="2800" dirty="0" smtClean="0">
                <a:latin typeface="Arial" pitchFamily="34" charset="0"/>
                <a:cs typeface="Arial" pitchFamily="34" charset="0"/>
              </a:rPr>
              <a:t>يتم اتخاذ هذا القرار في الحالات التالية</a:t>
            </a:r>
            <a:endParaRPr lang="en-US" sz="2800" dirty="0" smtClean="0">
              <a:latin typeface="Arial" pitchFamily="34" charset="0"/>
              <a:cs typeface="Arial" pitchFamily="34" charset="0"/>
            </a:endParaRPr>
          </a:p>
        </p:txBody>
      </p:sp>
      <p:sp>
        <p:nvSpPr>
          <p:cNvPr id="10" name="TextBox 9"/>
          <p:cNvSpPr txBox="1"/>
          <p:nvPr/>
        </p:nvSpPr>
        <p:spPr>
          <a:xfrm>
            <a:off x="533400" y="2667000"/>
            <a:ext cx="8305800" cy="1305165"/>
          </a:xfrm>
          <a:prstGeom prst="rect">
            <a:avLst/>
          </a:prstGeom>
          <a:noFill/>
        </p:spPr>
        <p:txBody>
          <a:bodyPr wrap="square" rtlCol="1">
            <a:spAutoFit/>
          </a:bodyPr>
          <a:lstStyle/>
          <a:p>
            <a:pPr lvl="0" algn="just" rtl="1">
              <a:lnSpc>
                <a:spcPct val="150000"/>
              </a:lnSpc>
              <a:buFont typeface="Arial" pitchFamily="34" charset="0"/>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حروق درجة ثانية أو ثالثة &gt; 10% من مساحة سطح الجسم عند أشخاص تقل أعمارهم عن 10 سنوات أو تزيد عن 50 سنة</a:t>
            </a:r>
            <a:endParaRPr lang="en-US" sz="2800" dirty="0" smtClean="0">
              <a:latin typeface="Arial" pitchFamily="34" charset="0"/>
              <a:cs typeface="Arial" pitchFamily="34" charset="0"/>
            </a:endParaRPr>
          </a:p>
        </p:txBody>
      </p:sp>
      <p:sp>
        <p:nvSpPr>
          <p:cNvPr id="12" name="TextBox 11"/>
          <p:cNvSpPr txBox="1"/>
          <p:nvPr/>
        </p:nvSpPr>
        <p:spPr>
          <a:xfrm>
            <a:off x="457200" y="4038600"/>
            <a:ext cx="8382000" cy="1305165"/>
          </a:xfrm>
          <a:prstGeom prst="rect">
            <a:avLst/>
          </a:prstGeom>
          <a:noFill/>
        </p:spPr>
        <p:txBody>
          <a:bodyPr wrap="square" rtlCol="1">
            <a:spAutoFit/>
          </a:bodyPr>
          <a:lstStyle/>
          <a:p>
            <a:pPr lvl="0" algn="just" rtl="1">
              <a:lnSpc>
                <a:spcPct val="150000"/>
              </a:lnSpc>
              <a:buFont typeface="Arial" pitchFamily="34" charset="0"/>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حروق درجة ثانية أو ثالثة &gt; 20% من مساحة سطح الجسم عند جميع الفئات العمرية</a:t>
            </a:r>
            <a:endParaRPr lang="en-US" sz="28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checkerboard(across)">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p:bldP spid="9" grpId="0"/>
      <p:bldP spid="10"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304800" y="228600"/>
            <a:ext cx="8686800" cy="13716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قرار قبول المريض المحروق في وحدة العناية بالحروق</a:t>
            </a:r>
            <a:r>
              <a:rPr lang="ar-SY"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 2</a:t>
            </a:r>
            <a:endParaRPr lang="en-US" sz="4800" b="1" kern="0" dirty="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5" name="Rectangle 3"/>
          <p:cNvSpPr txBox="1">
            <a:spLocks noChangeArrowheads="1"/>
          </p:cNvSpPr>
          <p:nvPr/>
        </p:nvSpPr>
        <p:spPr bwMode="auto">
          <a:xfrm>
            <a:off x="304800" y="5334000"/>
            <a:ext cx="8534400" cy="12954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algn="just" rtl="1">
              <a:lnSpc>
                <a:spcPct val="150000"/>
              </a:lnSpc>
              <a:buFont typeface="Arial" pitchFamily="34" charset="0"/>
              <a:buChar char="•"/>
            </a:pPr>
            <a:r>
              <a:rPr lang="ar-SY" sz="2800" dirty="0" smtClean="0">
                <a:solidFill>
                  <a:srgbClr val="FFFFFF"/>
                </a:solidFill>
                <a:latin typeface="Arial" pitchFamily="34" charset="0"/>
                <a:cs typeface="Arial" pitchFamily="34" charset="0"/>
              </a:rPr>
              <a:t> </a:t>
            </a:r>
            <a:r>
              <a:rPr lang="ar-SA" sz="2800" dirty="0" smtClean="0">
                <a:solidFill>
                  <a:srgbClr val="FFFFFF"/>
                </a:solidFill>
                <a:latin typeface="Arial" pitchFamily="34" charset="0"/>
                <a:cs typeface="Arial" pitchFamily="34" charset="0"/>
              </a:rPr>
              <a:t>حروق عند مرضى ذوي قصة مرضية يمكن أن تختلط بشفاء المريض أوتزيد من الإمراضية و الوفيات</a:t>
            </a:r>
            <a:endParaRPr lang="en-US" sz="2800" dirty="0" smtClean="0">
              <a:solidFill>
                <a:srgbClr val="FFFFFF"/>
              </a:solidFill>
              <a:latin typeface="Arial" pitchFamily="34" charset="0"/>
              <a:cs typeface="Arial" pitchFamily="34" charset="0"/>
            </a:endParaRPr>
          </a:p>
        </p:txBody>
      </p:sp>
      <p:sp>
        <p:nvSpPr>
          <p:cNvPr id="6" name="TextBox 5"/>
          <p:cNvSpPr txBox="1"/>
          <p:nvPr/>
        </p:nvSpPr>
        <p:spPr>
          <a:xfrm>
            <a:off x="228600" y="1981200"/>
            <a:ext cx="8610600" cy="738664"/>
          </a:xfrm>
          <a:prstGeom prst="rect">
            <a:avLst/>
          </a:prstGeom>
          <a:noFill/>
        </p:spPr>
        <p:txBody>
          <a:bodyPr wrap="square" rtlCol="1">
            <a:spAutoFit/>
          </a:bodyPr>
          <a:lstStyle/>
          <a:p>
            <a:pPr lvl="0" algn="just" rtl="1">
              <a:lnSpc>
                <a:spcPct val="150000"/>
              </a:lnSpc>
              <a:buFont typeface="Arial" pitchFamily="34" charset="0"/>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الحروق الكهربائية و الناتجة عن الوميض الكهربائي</a:t>
            </a:r>
            <a:endParaRPr lang="en-US" sz="2800" dirty="0" smtClean="0">
              <a:latin typeface="Arial" pitchFamily="34" charset="0"/>
              <a:cs typeface="Arial" pitchFamily="34" charset="0"/>
            </a:endParaRPr>
          </a:p>
        </p:txBody>
      </p:sp>
      <p:sp>
        <p:nvSpPr>
          <p:cNvPr id="7" name="TextBox 6"/>
          <p:cNvSpPr txBox="1"/>
          <p:nvPr/>
        </p:nvSpPr>
        <p:spPr>
          <a:xfrm>
            <a:off x="152400" y="2667000"/>
            <a:ext cx="8686800" cy="738664"/>
          </a:xfrm>
          <a:prstGeom prst="rect">
            <a:avLst/>
          </a:prstGeom>
          <a:noFill/>
        </p:spPr>
        <p:txBody>
          <a:bodyPr wrap="square" rtlCol="1">
            <a:spAutoFit/>
          </a:bodyPr>
          <a:lstStyle/>
          <a:p>
            <a:pPr lvl="0" algn="just" rtl="1">
              <a:lnSpc>
                <a:spcPct val="150000"/>
              </a:lnSpc>
              <a:buFont typeface="Arial" pitchFamily="34" charset="0"/>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حروق الدرجة الثالثة &gt;5% عند جميع الفئات العمرية</a:t>
            </a:r>
            <a:endParaRPr lang="en-US" sz="2800" dirty="0" smtClean="0">
              <a:latin typeface="Arial" pitchFamily="34" charset="0"/>
              <a:cs typeface="Arial" pitchFamily="34" charset="0"/>
            </a:endParaRPr>
          </a:p>
        </p:txBody>
      </p:sp>
      <p:sp>
        <p:nvSpPr>
          <p:cNvPr id="9" name="TextBox 8"/>
          <p:cNvSpPr txBox="1"/>
          <p:nvPr/>
        </p:nvSpPr>
        <p:spPr>
          <a:xfrm>
            <a:off x="381000" y="3352800"/>
            <a:ext cx="8458200" cy="738664"/>
          </a:xfrm>
          <a:prstGeom prst="rect">
            <a:avLst/>
          </a:prstGeom>
          <a:noFill/>
        </p:spPr>
        <p:txBody>
          <a:bodyPr wrap="square" rtlCol="1">
            <a:spAutoFit/>
          </a:bodyPr>
          <a:lstStyle/>
          <a:p>
            <a:pPr lvl="0" algn="just" rtl="1">
              <a:lnSpc>
                <a:spcPct val="150000"/>
              </a:lnSpc>
              <a:buFont typeface="Arial" pitchFamily="34" charset="0"/>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الحروق الكيمياوية المهددة بتشوه وظيفي أو تجميلي</a:t>
            </a:r>
            <a:endParaRPr lang="en-US" sz="2800" dirty="0" smtClean="0">
              <a:latin typeface="Arial" pitchFamily="34" charset="0"/>
              <a:cs typeface="Arial" pitchFamily="34" charset="0"/>
            </a:endParaRPr>
          </a:p>
        </p:txBody>
      </p:sp>
      <p:sp>
        <p:nvSpPr>
          <p:cNvPr id="10" name="TextBox 9"/>
          <p:cNvSpPr txBox="1"/>
          <p:nvPr/>
        </p:nvSpPr>
        <p:spPr>
          <a:xfrm>
            <a:off x="685800" y="4038600"/>
            <a:ext cx="8153400" cy="738664"/>
          </a:xfrm>
          <a:prstGeom prst="rect">
            <a:avLst/>
          </a:prstGeom>
          <a:noFill/>
        </p:spPr>
        <p:txBody>
          <a:bodyPr wrap="square" rtlCol="1">
            <a:spAutoFit/>
          </a:bodyPr>
          <a:lstStyle/>
          <a:p>
            <a:pPr lvl="0" algn="just" rtl="1">
              <a:lnSpc>
                <a:spcPct val="150000"/>
              </a:lnSpc>
              <a:buFont typeface="Arial" pitchFamily="34" charset="0"/>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الأذيات الاستنشاقية</a:t>
            </a:r>
            <a:endParaRPr lang="en-US" sz="2800" dirty="0" smtClean="0">
              <a:latin typeface="Arial" pitchFamily="34" charset="0"/>
              <a:cs typeface="Arial" pitchFamily="34" charset="0"/>
            </a:endParaRPr>
          </a:p>
        </p:txBody>
      </p:sp>
      <p:sp>
        <p:nvSpPr>
          <p:cNvPr id="11" name="TextBox 10"/>
          <p:cNvSpPr txBox="1"/>
          <p:nvPr/>
        </p:nvSpPr>
        <p:spPr>
          <a:xfrm>
            <a:off x="762000" y="4724400"/>
            <a:ext cx="8077200" cy="738664"/>
          </a:xfrm>
          <a:prstGeom prst="rect">
            <a:avLst/>
          </a:prstGeom>
          <a:noFill/>
        </p:spPr>
        <p:txBody>
          <a:bodyPr wrap="square" rtlCol="1">
            <a:spAutoFit/>
          </a:bodyPr>
          <a:lstStyle/>
          <a:p>
            <a:pPr lvl="0" algn="just" rtl="1">
              <a:lnSpc>
                <a:spcPct val="150000"/>
              </a:lnSpc>
              <a:buFont typeface="Arial" pitchFamily="34" charset="0"/>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الحروق كاملة الاستدارة في الأطراف</a:t>
            </a:r>
            <a:endParaRPr lang="ar-SY" sz="28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0" fill="hold"/>
                                        <p:tgtEl>
                                          <p:spTgt spid="6"/>
                                        </p:tgtEl>
                                        <p:attrNameLst>
                                          <p:attrName>ppt_x</p:attrName>
                                        </p:attrNameLst>
                                      </p:cBhvr>
                                      <p:tavLst>
                                        <p:tav tm="0">
                                          <p:val>
                                            <p:strVal val="#ppt_x"/>
                                          </p:val>
                                        </p:tav>
                                        <p:tav tm="100000">
                                          <p:val>
                                            <p:strVal val="#ppt_x"/>
                                          </p:val>
                                        </p:tav>
                                      </p:tavLst>
                                    </p:anim>
                                    <p:anim calcmode="lin" valueType="num">
                                      <p:cBhvr additive="base">
                                        <p:cTn id="13"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0" fill="hold"/>
                                        <p:tgtEl>
                                          <p:spTgt spid="7"/>
                                        </p:tgtEl>
                                        <p:attrNameLst>
                                          <p:attrName>ppt_x</p:attrName>
                                        </p:attrNameLst>
                                      </p:cBhvr>
                                      <p:tavLst>
                                        <p:tav tm="0">
                                          <p:val>
                                            <p:strVal val="#ppt_x"/>
                                          </p:val>
                                        </p:tav>
                                        <p:tav tm="100000">
                                          <p:val>
                                            <p:strVal val="#ppt_x"/>
                                          </p:val>
                                        </p:tav>
                                      </p:tavLst>
                                    </p:anim>
                                    <p:anim calcmode="lin" valueType="num">
                                      <p:cBhvr additive="base">
                                        <p:cTn id="19"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0" fill="hold"/>
                                        <p:tgtEl>
                                          <p:spTgt spid="9"/>
                                        </p:tgtEl>
                                        <p:attrNameLst>
                                          <p:attrName>ppt_x</p:attrName>
                                        </p:attrNameLst>
                                      </p:cBhvr>
                                      <p:tavLst>
                                        <p:tav tm="0">
                                          <p:val>
                                            <p:strVal val="#ppt_x"/>
                                          </p:val>
                                        </p:tav>
                                        <p:tav tm="100000">
                                          <p:val>
                                            <p:strVal val="#ppt_x"/>
                                          </p:val>
                                        </p:tav>
                                      </p:tavLst>
                                    </p:anim>
                                    <p:anim calcmode="lin" valueType="num">
                                      <p:cBhvr additive="base">
                                        <p:cTn id="25" dur="5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0" fill="hold"/>
                                        <p:tgtEl>
                                          <p:spTgt spid="10"/>
                                        </p:tgtEl>
                                        <p:attrNameLst>
                                          <p:attrName>ppt_x</p:attrName>
                                        </p:attrNameLst>
                                      </p:cBhvr>
                                      <p:tavLst>
                                        <p:tav tm="0">
                                          <p:val>
                                            <p:strVal val="#ppt_x"/>
                                          </p:val>
                                        </p:tav>
                                        <p:tav tm="100000">
                                          <p:val>
                                            <p:strVal val="#ppt_x"/>
                                          </p:val>
                                        </p:tav>
                                      </p:tavLst>
                                    </p:anim>
                                    <p:anim calcmode="lin" valueType="num">
                                      <p:cBhvr additive="base">
                                        <p:cTn id="31" dur="5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7" presetClass="entr" presetSubtype="4"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0" fill="hold"/>
                                        <p:tgtEl>
                                          <p:spTgt spid="11"/>
                                        </p:tgtEl>
                                        <p:attrNameLst>
                                          <p:attrName>ppt_x</p:attrName>
                                        </p:attrNameLst>
                                      </p:cBhvr>
                                      <p:tavLst>
                                        <p:tav tm="0">
                                          <p:val>
                                            <p:strVal val="#ppt_x"/>
                                          </p:val>
                                        </p:tav>
                                        <p:tav tm="100000">
                                          <p:val>
                                            <p:strVal val="#ppt_x"/>
                                          </p:val>
                                        </p:tav>
                                      </p:tavLst>
                                    </p:anim>
                                    <p:anim calcmode="lin" valueType="num">
                                      <p:cBhvr additive="base">
                                        <p:cTn id="37" dur="5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7" presetClass="entr" presetSubtype="4"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additive="base">
                                        <p:cTn id="42" dur="5000" fill="hold"/>
                                        <p:tgtEl>
                                          <p:spTgt spid="5"/>
                                        </p:tgtEl>
                                        <p:attrNameLst>
                                          <p:attrName>ppt_x</p:attrName>
                                        </p:attrNameLst>
                                      </p:cBhvr>
                                      <p:tavLst>
                                        <p:tav tm="0">
                                          <p:val>
                                            <p:strVal val="#ppt_x"/>
                                          </p:val>
                                        </p:tav>
                                        <p:tav tm="100000">
                                          <p:val>
                                            <p:strVal val="#ppt_x"/>
                                          </p:val>
                                        </p:tav>
                                      </p:tavLst>
                                    </p:anim>
                                    <p:anim calcmode="lin" valueType="num">
                                      <p:cBhvr additive="base">
                                        <p:cTn id="43"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685800" y="228600"/>
            <a:ext cx="8153400" cy="1447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قرار قبول المريض المحروق في وحدة العناية بالحروق </a:t>
            </a:r>
            <a:r>
              <a:rPr lang="ar-SY"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3</a:t>
            </a:r>
            <a:endPar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5" name="Rectangle 3"/>
          <p:cNvSpPr txBox="1">
            <a:spLocks noChangeArrowheads="1"/>
          </p:cNvSpPr>
          <p:nvPr/>
        </p:nvSpPr>
        <p:spPr bwMode="auto">
          <a:xfrm>
            <a:off x="152400" y="4114800"/>
            <a:ext cx="8763000" cy="2209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just" rtl="1">
              <a:lnSpc>
                <a:spcPct val="150000"/>
              </a:lnSpc>
              <a:buFont typeface="Arial" pitchFamily="34" charset="0"/>
              <a:buChar char="•"/>
            </a:pPr>
            <a:r>
              <a:rPr lang="ar-SA" sz="3200" dirty="0" smtClean="0">
                <a:solidFill>
                  <a:srgbClr val="FFFFFF"/>
                </a:solidFill>
                <a:latin typeface="Arial" pitchFamily="34" charset="0"/>
                <a:cs typeface="Arial" pitchFamily="34" charset="0"/>
              </a:rPr>
              <a:t>أما فيما إذا كانت حياة المريض مهددة بشكل أكبر من الرض عندها يفضل قبوله في مركز الرضوض ( الحوادث) حتى فترة استقرار المريض بعدها ينقل إلى مركز الحروق. </a:t>
            </a:r>
            <a:endParaRPr lang="en-US" sz="3200" dirty="0" smtClean="0">
              <a:solidFill>
                <a:srgbClr val="FFFFFF"/>
              </a:solidFill>
              <a:latin typeface="Arial" pitchFamily="34" charset="0"/>
              <a:cs typeface="Arial" pitchFamily="34" charset="0"/>
            </a:endParaRPr>
          </a:p>
        </p:txBody>
      </p:sp>
      <p:sp>
        <p:nvSpPr>
          <p:cNvPr id="8" name="TextBox 7"/>
          <p:cNvSpPr txBox="1"/>
          <p:nvPr/>
        </p:nvSpPr>
        <p:spPr>
          <a:xfrm>
            <a:off x="304800" y="2504182"/>
            <a:ext cx="8534400" cy="1077218"/>
          </a:xfrm>
          <a:prstGeom prst="rect">
            <a:avLst/>
          </a:prstGeom>
          <a:noFill/>
        </p:spPr>
        <p:txBody>
          <a:bodyPr wrap="square" rtlCol="1">
            <a:spAutoFit/>
          </a:bodyPr>
          <a:lstStyle/>
          <a:p>
            <a:pPr algn="r"/>
            <a:r>
              <a:rPr lang="ar-SA" sz="3200" dirty="0" smtClean="0">
                <a:solidFill>
                  <a:srgbClr val="FFFFFF"/>
                </a:solidFill>
                <a:latin typeface="Arial" pitchFamily="34" charset="0"/>
                <a:cs typeface="Arial" pitchFamily="34" charset="0"/>
              </a:rPr>
              <a:t>الحروق المترافقة مع الرضوض (كمثال الكسور) حيث يشكل الحرق التهديد الأكبر لحياة المريض</a:t>
            </a:r>
            <a:endParaRPr lang="ar-SY" sz="32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52400" y="381000"/>
            <a:ext cx="8991600" cy="838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التدبير الأولي للحروق</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533400" y="1828800"/>
            <a:ext cx="8458200" cy="990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just" rtl="1">
              <a:lnSpc>
                <a:spcPct val="200000"/>
              </a:lnSpc>
              <a:buFont typeface="Wingdings" pitchFamily="2" charset="2"/>
              <a:buChar char="Ø"/>
            </a:pPr>
            <a:r>
              <a:rPr lang="ar-SY" sz="3200" b="1" dirty="0" smtClean="0">
                <a:latin typeface="Arial" pitchFamily="34" charset="0"/>
                <a:cs typeface="Arial" pitchFamily="34" charset="0"/>
              </a:rPr>
              <a:t> </a:t>
            </a:r>
            <a:r>
              <a:rPr lang="ar-SA" sz="3200" b="1" dirty="0" smtClean="0">
                <a:latin typeface="Arial" pitchFamily="34" charset="0"/>
                <a:cs typeface="Arial" pitchFamily="34" charset="0"/>
              </a:rPr>
              <a:t>المقاربة الوريدية</a:t>
            </a:r>
            <a:endParaRPr lang="en-US" sz="3200" b="1" dirty="0" smtClean="0">
              <a:latin typeface="Arial" pitchFamily="34" charset="0"/>
              <a:cs typeface="Arial" pitchFamily="34" charset="0"/>
            </a:endParaRPr>
          </a:p>
          <a:p>
            <a:pPr lvl="0" algn="just" rtl="1">
              <a:lnSpc>
                <a:spcPct val="200000"/>
              </a:lnSpc>
              <a:buFont typeface="Wingdings" pitchFamily="2" charset="2"/>
              <a:buChar char="Ø"/>
            </a:pPr>
            <a:endParaRPr lang="ar-SY" sz="4000" b="1" dirty="0" smtClean="0">
              <a:latin typeface="Arial" pitchFamily="34" charset="0"/>
              <a:cs typeface="Arial" pitchFamily="34" charset="0"/>
            </a:endParaRPr>
          </a:p>
          <a:p>
            <a:pPr lvl="0" algn="just" rtl="1">
              <a:lnSpc>
                <a:spcPct val="200000"/>
              </a:lnSpc>
              <a:buFont typeface="Wingdings" pitchFamily="2" charset="2"/>
              <a:buChar char="Ø"/>
            </a:pPr>
            <a:endParaRPr lang="ar-SY" sz="4000" b="1" dirty="0" smtClean="0">
              <a:latin typeface="Arial" pitchFamily="34" charset="0"/>
              <a:cs typeface="Arial" pitchFamily="34" charset="0"/>
            </a:endParaRPr>
          </a:p>
          <a:p>
            <a:pPr lvl="0" algn="just" rtl="1">
              <a:lnSpc>
                <a:spcPct val="200000"/>
              </a:lnSpc>
              <a:buFont typeface="Wingdings" pitchFamily="2" charset="2"/>
              <a:buChar char="Ø"/>
            </a:pPr>
            <a:endParaRPr lang="ar-SY" sz="4000" b="1" dirty="0" smtClean="0">
              <a:latin typeface="Arial" pitchFamily="34" charset="0"/>
              <a:cs typeface="Arial" pitchFamily="34" charset="0"/>
            </a:endParaRPr>
          </a:p>
        </p:txBody>
      </p:sp>
      <p:sp>
        <p:nvSpPr>
          <p:cNvPr id="9" name="TextBox 8"/>
          <p:cNvSpPr txBox="1"/>
          <p:nvPr/>
        </p:nvSpPr>
        <p:spPr>
          <a:xfrm>
            <a:off x="381000" y="2743201"/>
            <a:ext cx="8534400" cy="924420"/>
          </a:xfrm>
          <a:prstGeom prst="rect">
            <a:avLst/>
          </a:prstGeom>
          <a:noFill/>
        </p:spPr>
        <p:txBody>
          <a:bodyPr wrap="square" rtlCol="1">
            <a:spAutoFit/>
          </a:bodyPr>
          <a:lstStyle/>
          <a:p>
            <a:pPr lvl="0" algn="just" rtl="1">
              <a:lnSpc>
                <a:spcPct val="200000"/>
              </a:lnSpc>
              <a:buFont typeface="Wingdings" pitchFamily="2" charset="2"/>
              <a:buChar char="Ø"/>
            </a:pPr>
            <a:r>
              <a:rPr lang="ar-SY" sz="3200" b="1" dirty="0" smtClean="0">
                <a:latin typeface="Arial" pitchFamily="34" charset="0"/>
                <a:cs typeface="Arial" pitchFamily="34" charset="0"/>
              </a:rPr>
              <a:t> </a:t>
            </a:r>
            <a:r>
              <a:rPr lang="ar-SA" sz="3200" b="1" dirty="0" smtClean="0">
                <a:latin typeface="Arial" pitchFamily="34" charset="0"/>
                <a:cs typeface="Arial" pitchFamily="34" charset="0"/>
              </a:rPr>
              <a:t>بضع القشار</a:t>
            </a:r>
            <a:endParaRPr lang="en-US" sz="3200" b="1" dirty="0" smtClean="0">
              <a:latin typeface="Arial" pitchFamily="34" charset="0"/>
              <a:cs typeface="Arial" pitchFamily="34" charset="0"/>
            </a:endParaRPr>
          </a:p>
        </p:txBody>
      </p:sp>
      <p:sp>
        <p:nvSpPr>
          <p:cNvPr id="10" name="TextBox 9"/>
          <p:cNvSpPr txBox="1"/>
          <p:nvPr/>
        </p:nvSpPr>
        <p:spPr>
          <a:xfrm>
            <a:off x="457200" y="3581400"/>
            <a:ext cx="8534400" cy="924420"/>
          </a:xfrm>
          <a:prstGeom prst="rect">
            <a:avLst/>
          </a:prstGeom>
          <a:noFill/>
        </p:spPr>
        <p:txBody>
          <a:bodyPr wrap="square" rtlCol="1">
            <a:spAutoFit/>
          </a:bodyPr>
          <a:lstStyle/>
          <a:p>
            <a:pPr lvl="0" algn="just" rtl="1">
              <a:lnSpc>
                <a:spcPct val="200000"/>
              </a:lnSpc>
              <a:buFont typeface="Wingdings" pitchFamily="2" charset="2"/>
              <a:buChar char="Ø"/>
            </a:pPr>
            <a:r>
              <a:rPr lang="ar-SY" sz="3200" b="1" dirty="0" smtClean="0">
                <a:latin typeface="Arial" pitchFamily="34" charset="0"/>
                <a:cs typeface="Arial" pitchFamily="34" charset="0"/>
              </a:rPr>
              <a:t> </a:t>
            </a:r>
            <a:r>
              <a:rPr lang="ar-SA" sz="3200" b="1" dirty="0" smtClean="0">
                <a:latin typeface="Arial" pitchFamily="34" charset="0"/>
                <a:cs typeface="Arial" pitchFamily="34" charset="0"/>
              </a:rPr>
              <a:t>العوامل الموضعية المطبقة في الحروق</a:t>
            </a:r>
            <a:endParaRPr lang="en-US" sz="3200" b="1" dirty="0" smtClean="0">
              <a:latin typeface="Arial" pitchFamily="34" charset="0"/>
              <a:cs typeface="Arial" pitchFamily="34" charset="0"/>
            </a:endParaRPr>
          </a:p>
        </p:txBody>
      </p:sp>
      <p:sp>
        <p:nvSpPr>
          <p:cNvPr id="11" name="TextBox 10"/>
          <p:cNvSpPr txBox="1"/>
          <p:nvPr/>
        </p:nvSpPr>
        <p:spPr>
          <a:xfrm>
            <a:off x="381000" y="4419600"/>
            <a:ext cx="8610600" cy="924420"/>
          </a:xfrm>
          <a:prstGeom prst="rect">
            <a:avLst/>
          </a:prstGeom>
          <a:noFill/>
        </p:spPr>
        <p:txBody>
          <a:bodyPr wrap="square" rtlCol="1">
            <a:spAutoFit/>
          </a:bodyPr>
          <a:lstStyle/>
          <a:p>
            <a:pPr lvl="0" algn="just" rtl="1">
              <a:lnSpc>
                <a:spcPct val="200000"/>
              </a:lnSpc>
              <a:buFont typeface="Wingdings" pitchFamily="2" charset="2"/>
              <a:buChar char="Ø"/>
            </a:pPr>
            <a:r>
              <a:rPr lang="ar-SY" sz="3200" b="1" dirty="0" smtClean="0">
                <a:latin typeface="Arial" pitchFamily="34" charset="0"/>
                <a:cs typeface="Arial" pitchFamily="34" charset="0"/>
              </a:rPr>
              <a:t> </a:t>
            </a:r>
            <a:r>
              <a:rPr lang="ar-SA" sz="3200" b="1" dirty="0" smtClean="0">
                <a:latin typeface="Arial" pitchFamily="34" charset="0"/>
                <a:cs typeface="Arial" pitchFamily="34" charset="0"/>
              </a:rPr>
              <a:t>تعويض السوائل</a:t>
            </a:r>
            <a:endParaRPr lang="en-US" sz="3200" b="1" dirty="0" smtClean="0">
              <a:latin typeface="Arial" pitchFamily="34" charset="0"/>
              <a:cs typeface="Arial" pitchFamily="34" charset="0"/>
            </a:endParaRPr>
          </a:p>
        </p:txBody>
      </p:sp>
      <p:sp>
        <p:nvSpPr>
          <p:cNvPr id="12" name="TextBox 11"/>
          <p:cNvSpPr txBox="1"/>
          <p:nvPr/>
        </p:nvSpPr>
        <p:spPr>
          <a:xfrm>
            <a:off x="228600" y="5410200"/>
            <a:ext cx="8610600" cy="924420"/>
          </a:xfrm>
          <a:prstGeom prst="rect">
            <a:avLst/>
          </a:prstGeom>
          <a:noFill/>
        </p:spPr>
        <p:txBody>
          <a:bodyPr wrap="square" rtlCol="1">
            <a:spAutoFit/>
          </a:bodyPr>
          <a:lstStyle/>
          <a:p>
            <a:pPr lvl="0" algn="just" rtl="1">
              <a:lnSpc>
                <a:spcPct val="200000"/>
              </a:lnSpc>
              <a:buFont typeface="Wingdings" pitchFamily="2" charset="2"/>
              <a:buChar char="Ø"/>
            </a:pPr>
            <a:r>
              <a:rPr lang="ar-SY" sz="3200" b="1" dirty="0" smtClean="0">
                <a:latin typeface="Arial" pitchFamily="34" charset="0"/>
                <a:cs typeface="Arial" pitchFamily="34" charset="0"/>
              </a:rPr>
              <a:t> </a:t>
            </a:r>
            <a:r>
              <a:rPr lang="ar-SA" sz="3200" b="1" dirty="0" smtClean="0">
                <a:latin typeface="Arial" pitchFamily="34" charset="0"/>
                <a:cs typeface="Arial" pitchFamily="34" charset="0"/>
              </a:rPr>
              <a:t>الغروانيات</a:t>
            </a:r>
            <a:endParaRPr lang="ar-SA" sz="32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3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ou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heel(4)">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heel(4)">
                                      <p:cBhvr>
                                        <p:cTn id="22" dur="2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heel(4)">
                                      <p:cBhvr>
                                        <p:cTn id="27" dur="2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heel(4)">
                                      <p:cBhvr>
                                        <p:cTn id="3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76200"/>
            <a:ext cx="8686800" cy="838200"/>
          </a:xfrm>
        </p:spPr>
        <p:txBody>
          <a:bodyPr>
            <a:normAutofit/>
          </a:bodyPr>
          <a:lstStyle/>
          <a:p>
            <a:pPr lvl="0" rtl="1">
              <a:defRPr/>
            </a:pPr>
            <a:r>
              <a:rPr lang="ar-SA" sz="4800" kern="0" dirty="0" smtClean="0">
                <a:ln>
                  <a:noFill/>
                </a:ln>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الحروق</a:t>
            </a:r>
            <a:r>
              <a:rPr lang="ar-SY" sz="4800" kern="0" dirty="0" smtClean="0">
                <a:ln>
                  <a:noFill/>
                </a:ln>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 2</a:t>
            </a:r>
            <a:endParaRPr lang="en-US" sz="4800" kern="0" dirty="0" smtClean="0">
              <a:ln>
                <a:noFill/>
              </a:ln>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24579" name="Rectangle 3"/>
          <p:cNvSpPr>
            <a:spLocks noGrp="1" noChangeArrowheads="1"/>
          </p:cNvSpPr>
          <p:nvPr>
            <p:ph idx="1"/>
          </p:nvPr>
        </p:nvSpPr>
        <p:spPr>
          <a:xfrm>
            <a:off x="990600" y="990600"/>
            <a:ext cx="8153400" cy="2895600"/>
          </a:xfrm>
        </p:spPr>
        <p:txBody>
          <a:bodyPr/>
          <a:lstStyle/>
          <a:p>
            <a:pPr algn="just" rtl="1"/>
            <a:r>
              <a:rPr lang="ar-SA" sz="2900" dirty="0" smtClean="0">
                <a:latin typeface="Simplified Arabic" pitchFamily="18" charset="-78"/>
                <a:cs typeface="Simplified Arabic" pitchFamily="18" charset="-78"/>
              </a:rPr>
              <a:t>تختلف الإصابة بالحرق ما بين</a:t>
            </a:r>
            <a:endParaRPr lang="en-US" sz="2900" dirty="0" smtClean="0">
              <a:latin typeface="Simplified Arabic" pitchFamily="18" charset="-78"/>
              <a:cs typeface="Simplified Arabic" pitchFamily="18" charset="-78"/>
            </a:endParaRPr>
          </a:p>
          <a:p>
            <a:pPr algn="just" rtl="1">
              <a:buFont typeface="Courier New" pitchFamily="49" charset="0"/>
              <a:buChar char="o"/>
            </a:pPr>
            <a:r>
              <a:rPr lang="ar-SA" sz="2900" dirty="0" smtClean="0">
                <a:latin typeface="Simplified Arabic" pitchFamily="18" charset="-78"/>
                <a:cs typeface="Simplified Arabic" pitchFamily="18" charset="-78"/>
              </a:rPr>
              <a:t> إصابة صغيرة</a:t>
            </a:r>
            <a:r>
              <a:rPr lang="en-US" sz="2900" dirty="0" smtClean="0">
                <a:latin typeface="Simplified Arabic" pitchFamily="18" charset="-78"/>
                <a:cs typeface="Simplified Arabic" pitchFamily="18" charset="-78"/>
              </a:rPr>
              <a:t> </a:t>
            </a:r>
            <a:r>
              <a:rPr lang="ar-SA" sz="2900" dirty="0" smtClean="0">
                <a:latin typeface="Simplified Arabic" pitchFamily="18" charset="-78"/>
                <a:cs typeface="Simplified Arabic" pitchFamily="18" charset="-78"/>
              </a:rPr>
              <a:t>يمكن تدبيرها بسهولة</a:t>
            </a:r>
            <a:r>
              <a:rPr lang="en-US" sz="2900" dirty="0" smtClean="0">
                <a:latin typeface="Simplified Arabic" pitchFamily="18" charset="-78"/>
                <a:cs typeface="Simplified Arabic" pitchFamily="18" charset="-78"/>
              </a:rPr>
              <a:t> </a:t>
            </a:r>
            <a:r>
              <a:rPr lang="ar-SA" sz="2900" dirty="0" smtClean="0">
                <a:latin typeface="Simplified Arabic" pitchFamily="18" charset="-78"/>
                <a:cs typeface="Simplified Arabic" pitchFamily="18" charset="-78"/>
              </a:rPr>
              <a:t>في</a:t>
            </a:r>
            <a:r>
              <a:rPr lang="en-US" sz="2900" dirty="0" smtClean="0">
                <a:latin typeface="Simplified Arabic" pitchFamily="18" charset="-78"/>
                <a:cs typeface="Simplified Arabic" pitchFamily="18" charset="-78"/>
              </a:rPr>
              <a:t> </a:t>
            </a:r>
            <a:r>
              <a:rPr lang="ar-SA" sz="2900" dirty="0" smtClean="0">
                <a:latin typeface="Simplified Arabic" pitchFamily="18" charset="-78"/>
                <a:cs typeface="Simplified Arabic" pitchFamily="18" charset="-78"/>
              </a:rPr>
              <a:t>العيادة الخارجية </a:t>
            </a:r>
            <a:endParaRPr lang="en-US" sz="2900" dirty="0" smtClean="0">
              <a:latin typeface="Simplified Arabic" pitchFamily="18" charset="-78"/>
              <a:cs typeface="Simplified Arabic" pitchFamily="18" charset="-78"/>
            </a:endParaRPr>
          </a:p>
          <a:p>
            <a:pPr algn="just" rtl="1">
              <a:buFont typeface="Courier New" pitchFamily="49" charset="0"/>
              <a:buChar char="o"/>
            </a:pPr>
            <a:r>
              <a:rPr lang="ar-SA" sz="2900" dirty="0" smtClean="0">
                <a:latin typeface="Simplified Arabic" pitchFamily="18" charset="-78"/>
                <a:cs typeface="Simplified Arabic" pitchFamily="18" charset="-78"/>
              </a:rPr>
              <a:t>وإصابة واسعة قد تؤدي إلى قصور في الأجهزة الكلوية والتنفسية وغيرها وقد تشكل خطورة عالية على حياة المحروق مما يستدعي معالجتها في وحدة العناية المشددة للحروق</a:t>
            </a:r>
            <a:r>
              <a:rPr lang="en-US" sz="2900" dirty="0" smtClean="0">
                <a:latin typeface="Simplified Arabic" pitchFamily="18" charset="-78"/>
                <a:cs typeface="Simplified Arabic" pitchFamily="18" charset="-78"/>
              </a:rPr>
              <a:t>. </a:t>
            </a:r>
          </a:p>
        </p:txBody>
      </p:sp>
      <p:sp>
        <p:nvSpPr>
          <p:cNvPr id="5" name="TextBox 4"/>
          <p:cNvSpPr txBox="1"/>
          <p:nvPr/>
        </p:nvSpPr>
        <p:spPr>
          <a:xfrm>
            <a:off x="990600" y="3962400"/>
            <a:ext cx="8077200" cy="2677656"/>
          </a:xfrm>
          <a:prstGeom prst="rect">
            <a:avLst/>
          </a:prstGeom>
          <a:noFill/>
        </p:spPr>
        <p:txBody>
          <a:bodyPr wrap="square" rtlCol="0">
            <a:spAutoFit/>
          </a:bodyPr>
          <a:lstStyle/>
          <a:p>
            <a:pPr algn="just" rtl="1"/>
            <a:r>
              <a:rPr lang="ar-SA" dirty="0" smtClean="0">
                <a:latin typeface="Simplified Arabic" pitchFamily="18" charset="-78"/>
                <a:cs typeface="Simplified Arabic" pitchFamily="18" charset="-78"/>
              </a:rPr>
              <a:t>لقد تحسنت معدلات البقاء على قيد الحياة</a:t>
            </a:r>
            <a:r>
              <a:rPr lang="en-US"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عند المحروقين بشكل ملحوظ على مدى</a:t>
            </a:r>
            <a:r>
              <a:rPr lang="en-US"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القرن الماضي نتيجة التقدم في وسائل الإنعاش وإدخال العوامل المضادة للجراثيم بشكل موضعي أو جهازي هذا بالإضافة إلى التطور في المعالجات الجراحية سواء من حيث استخدام الجراحة المبكرة أو إدخال وسائل جديدة يمكن استخدامها في تغطية الضياعات المادية الواسعة. </a:t>
            </a:r>
            <a:endParaRPr lang="en-US" dirty="0" smtClean="0">
              <a:latin typeface="Simplified Arabic" pitchFamily="18" charset="-78"/>
              <a:cs typeface="Simplified Arabic" pitchFamily="18" charset="-78"/>
            </a:endParaRPr>
          </a:p>
          <a:p>
            <a:pPr algn="just" rtl="1"/>
            <a:r>
              <a:rPr lang="ar-SA" dirty="0" smtClean="0">
                <a:latin typeface="Simplified Arabic" pitchFamily="18" charset="-78"/>
                <a:cs typeface="Simplified Arabic" pitchFamily="18" charset="-78"/>
              </a:rPr>
              <a:t>ومع ذلك لا تزال الحروق مشكلة طبية هامة و مسبب هام للوفاة في جميع أنحاء العالم.</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0-#ppt_w/2"/>
                                          </p:val>
                                        </p:tav>
                                        <p:tav tm="100000">
                                          <p:val>
                                            <p:strVal val="#ppt_x"/>
                                          </p:val>
                                        </p:tav>
                                      </p:tavLst>
                                    </p:anim>
                                    <p:anim calcmode="lin" valueType="num">
                                      <p:cBhvr additive="base">
                                        <p:cTn id="8" dur="500" fill="hold"/>
                                        <p:tgtEl>
                                          <p:spTgt spid="2457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Effect transition="in" filter="randombar(horizontal)">
                                      <p:cBhvr>
                                        <p:cTn id="13" dur="1000"/>
                                        <p:tgtEl>
                                          <p:spTgt spid="2457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24579">
                                            <p:txEl>
                                              <p:pRg st="1" end="1"/>
                                            </p:txEl>
                                          </p:spTgt>
                                        </p:tgtEl>
                                        <p:attrNameLst>
                                          <p:attrName>style.visibility</p:attrName>
                                        </p:attrNameLst>
                                      </p:cBhvr>
                                      <p:to>
                                        <p:strVal val="visible"/>
                                      </p:to>
                                    </p:set>
                                    <p:animEffect transition="in" filter="randombar(horizontal)">
                                      <p:cBhvr>
                                        <p:cTn id="18" dur="1000"/>
                                        <p:tgtEl>
                                          <p:spTgt spid="2457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24579">
                                            <p:txEl>
                                              <p:pRg st="2" end="2"/>
                                            </p:txEl>
                                          </p:spTgt>
                                        </p:tgtEl>
                                        <p:attrNameLst>
                                          <p:attrName>style.visibility</p:attrName>
                                        </p:attrNameLst>
                                      </p:cBhvr>
                                      <p:to>
                                        <p:strVal val="visible"/>
                                      </p:to>
                                    </p:set>
                                    <p:animEffect transition="in" filter="randombar(horizontal)">
                                      <p:cBhvr>
                                        <p:cTn id="23" dur="1000"/>
                                        <p:tgtEl>
                                          <p:spTgt spid="2457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1"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2000" fill="hold"/>
                                        <p:tgtEl>
                                          <p:spTgt spid="5"/>
                                        </p:tgtEl>
                                        <p:attrNameLst>
                                          <p:attrName>ppt_w</p:attrName>
                                        </p:attrNameLst>
                                      </p:cBhvr>
                                      <p:tavLst>
                                        <p:tav tm="0">
                                          <p:val>
                                            <p:strVal val="#ppt_w*0.70"/>
                                          </p:val>
                                        </p:tav>
                                        <p:tav tm="100000">
                                          <p:val>
                                            <p:strVal val="#ppt_w"/>
                                          </p:val>
                                        </p:tav>
                                      </p:tavLst>
                                    </p:anim>
                                    <p:anim calcmode="lin" valueType="num">
                                      <p:cBhvr>
                                        <p:cTn id="29" dur="2000" fill="hold"/>
                                        <p:tgtEl>
                                          <p:spTgt spid="5"/>
                                        </p:tgtEl>
                                        <p:attrNameLst>
                                          <p:attrName>ppt_h</p:attrName>
                                        </p:attrNameLst>
                                      </p:cBhvr>
                                      <p:tavLst>
                                        <p:tav tm="0">
                                          <p:val>
                                            <p:strVal val="#ppt_h"/>
                                          </p:val>
                                        </p:tav>
                                        <p:tav tm="100000">
                                          <p:val>
                                            <p:strVal val="#ppt_h"/>
                                          </p:val>
                                        </p:tav>
                                      </p:tavLst>
                                    </p:anim>
                                    <p:animEffect transition="in" filter="fade">
                                      <p:cBhvr>
                                        <p:cTn id="3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uiExpand="1" build="p"/>
      <p:bldP spid="5"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76200" y="533400"/>
            <a:ext cx="8991600" cy="685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المقاربة الوريدية</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685800" y="5486400"/>
            <a:ext cx="8153400" cy="1371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just" rtl="1">
              <a:lnSpc>
                <a:spcPct val="15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كلا القثطرتين المحيطية و المركزية يمكن وضعهما في المناطق المحروقة إن استعدى الأمر</a:t>
            </a:r>
            <a:endParaRPr lang="en-US" sz="2800" dirty="0">
              <a:latin typeface="Arial" pitchFamily="34" charset="0"/>
              <a:cs typeface="Arial" pitchFamily="34" charset="0"/>
            </a:endParaRPr>
          </a:p>
        </p:txBody>
      </p:sp>
      <p:sp>
        <p:nvSpPr>
          <p:cNvPr id="7" name="TextBox 6"/>
          <p:cNvSpPr txBox="1"/>
          <p:nvPr/>
        </p:nvSpPr>
        <p:spPr>
          <a:xfrm>
            <a:off x="685800" y="1666636"/>
            <a:ext cx="8153400" cy="1305165"/>
          </a:xfrm>
          <a:prstGeom prst="rect">
            <a:avLst/>
          </a:prstGeom>
          <a:noFill/>
        </p:spPr>
        <p:txBody>
          <a:bodyPr wrap="square" rtlCol="1">
            <a:spAutoFit/>
          </a:bodyPr>
          <a:lstStyle/>
          <a:p>
            <a:pPr lvl="0" algn="just" rtl="1">
              <a:lnSpc>
                <a:spcPct val="15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تعتبر المقاربة الوريدية هامة عند المرضى الذين هم بحاجة إلى إنعاش والمرضى الذين يحتاجون إلى مسكنات وريدية</a:t>
            </a:r>
            <a:endParaRPr lang="en-US" sz="2800" dirty="0" smtClean="0">
              <a:latin typeface="Arial" pitchFamily="34" charset="0"/>
              <a:cs typeface="Arial" pitchFamily="34" charset="0"/>
            </a:endParaRPr>
          </a:p>
        </p:txBody>
      </p:sp>
      <p:sp>
        <p:nvSpPr>
          <p:cNvPr id="8" name="TextBox 7"/>
          <p:cNvSpPr txBox="1"/>
          <p:nvPr/>
        </p:nvSpPr>
        <p:spPr>
          <a:xfrm>
            <a:off x="762000" y="3038235"/>
            <a:ext cx="8077200" cy="1305165"/>
          </a:xfrm>
          <a:prstGeom prst="rect">
            <a:avLst/>
          </a:prstGeom>
          <a:noFill/>
        </p:spPr>
        <p:txBody>
          <a:bodyPr wrap="square" rtlCol="1">
            <a:spAutoFit/>
          </a:bodyPr>
          <a:lstStyle/>
          <a:p>
            <a:pPr lvl="0" algn="just" rtl="1">
              <a:lnSpc>
                <a:spcPct val="15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عند المحروقين بمساحة أقل من 30% يكفي وجود قثطرتين وريديتين محيطيتين</a:t>
            </a:r>
            <a:endParaRPr lang="en-US" sz="2800" dirty="0" smtClean="0">
              <a:latin typeface="Arial" pitchFamily="34" charset="0"/>
              <a:cs typeface="Arial" pitchFamily="34" charset="0"/>
            </a:endParaRPr>
          </a:p>
        </p:txBody>
      </p:sp>
      <p:sp>
        <p:nvSpPr>
          <p:cNvPr id="9" name="TextBox 8"/>
          <p:cNvSpPr txBox="1"/>
          <p:nvPr/>
        </p:nvSpPr>
        <p:spPr>
          <a:xfrm>
            <a:off x="838200" y="4267200"/>
            <a:ext cx="8001000" cy="1305165"/>
          </a:xfrm>
          <a:prstGeom prst="rect">
            <a:avLst/>
          </a:prstGeom>
          <a:noFill/>
        </p:spPr>
        <p:txBody>
          <a:bodyPr wrap="square" rtlCol="1">
            <a:spAutoFit/>
          </a:bodyPr>
          <a:lstStyle/>
          <a:p>
            <a:pPr lvl="0" algn="just" rtl="1">
              <a:lnSpc>
                <a:spcPct val="15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المرضى ذوو حروق أكبر أو لديهم أذيات استنشاقية فمن المحتم وضع قثطرة مركزية</a:t>
            </a:r>
            <a:endParaRPr lang="en-US" sz="28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lide(fromBottom)">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lide(fromBottom)">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lide(fromBottom)">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lide(fromBottom)">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381000" y="609600"/>
            <a:ext cx="8382000" cy="6096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latin typeface="Arial" pitchFamily="34" charset="0"/>
                <a:cs typeface="Arial" pitchFamily="34" charset="0"/>
              </a:rPr>
              <a:t>بضع الخشار </a:t>
            </a:r>
            <a:r>
              <a:rPr lang="en-US" sz="4800" b="1" dirty="0" err="1"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Escharotomy</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6" name="TextBox 5"/>
          <p:cNvSpPr txBox="1"/>
          <p:nvPr/>
        </p:nvSpPr>
        <p:spPr>
          <a:xfrm>
            <a:off x="304800" y="1828800"/>
            <a:ext cx="8534400" cy="658835"/>
          </a:xfrm>
          <a:prstGeom prst="rect">
            <a:avLst/>
          </a:prstGeom>
          <a:noFill/>
        </p:spPr>
        <p:txBody>
          <a:bodyPr wrap="square" rtlCol="1">
            <a:spAutoFit/>
          </a:bodyPr>
          <a:lstStyle/>
          <a:p>
            <a:pPr lvl="0" algn="just" rtl="1">
              <a:lnSpc>
                <a:spcPct val="150000"/>
              </a:lnSpc>
            </a:pPr>
            <a:r>
              <a:rPr lang="ar-SA" sz="2800" dirty="0" smtClean="0">
                <a:latin typeface="Arial" pitchFamily="34" charset="0"/>
                <a:cs typeface="Arial" pitchFamily="34" charset="0"/>
              </a:rPr>
              <a:t>إن الخشار الجلدي الصلب يمكن أن يؤدي إلى التالي: </a:t>
            </a:r>
          </a:p>
        </p:txBody>
      </p:sp>
      <p:sp>
        <p:nvSpPr>
          <p:cNvPr id="7" name="TextBox 6"/>
          <p:cNvSpPr txBox="1"/>
          <p:nvPr/>
        </p:nvSpPr>
        <p:spPr>
          <a:xfrm>
            <a:off x="152400" y="2667000"/>
            <a:ext cx="8686800" cy="658835"/>
          </a:xfrm>
          <a:prstGeom prst="rect">
            <a:avLst/>
          </a:prstGeom>
          <a:noFill/>
        </p:spPr>
        <p:txBody>
          <a:bodyPr wrap="square" rtlCol="1">
            <a:spAutoFit/>
          </a:bodyPr>
          <a:lstStyle/>
          <a:p>
            <a:pPr lvl="0" algn="just" rtl="1">
              <a:lnSpc>
                <a:spcPct val="150000"/>
              </a:lnSpc>
              <a:buFont typeface="Wingdings" pitchFamily="2" charset="2"/>
              <a:buChar char="§"/>
            </a:pPr>
            <a:r>
              <a:rPr lang="ar-SA" sz="2800" dirty="0" smtClean="0">
                <a:latin typeface="Arial" pitchFamily="34" charset="0"/>
                <a:cs typeface="Arial" pitchFamily="34" charset="0"/>
              </a:rPr>
              <a:t>منع تروية الطرف </a:t>
            </a:r>
            <a:r>
              <a:rPr lang="ar-SA" sz="2800" dirty="0" smtClean="0">
                <a:latin typeface="Arial" pitchFamily="34" charset="0"/>
                <a:cs typeface="Arial" pitchFamily="34" charset="0"/>
              </a:rPr>
              <a:t>سواء </a:t>
            </a:r>
            <a:r>
              <a:rPr lang="ar-SA" sz="2800" dirty="0" smtClean="0">
                <a:latin typeface="Arial" pitchFamily="34" charset="0"/>
                <a:cs typeface="Arial" pitchFamily="34" charset="0"/>
              </a:rPr>
              <a:t>علوي أو سفلي </a:t>
            </a:r>
          </a:p>
        </p:txBody>
      </p:sp>
      <p:sp>
        <p:nvSpPr>
          <p:cNvPr id="9" name="TextBox 8"/>
          <p:cNvSpPr txBox="1"/>
          <p:nvPr/>
        </p:nvSpPr>
        <p:spPr>
          <a:xfrm>
            <a:off x="228600" y="3384550"/>
            <a:ext cx="8610600" cy="1305165"/>
          </a:xfrm>
          <a:prstGeom prst="rect">
            <a:avLst/>
          </a:prstGeom>
          <a:noFill/>
        </p:spPr>
        <p:txBody>
          <a:bodyPr wrap="square" rtlCol="1">
            <a:spAutoFit/>
          </a:bodyPr>
          <a:lstStyle/>
          <a:p>
            <a:pPr lvl="0" algn="just" rtl="1">
              <a:lnSpc>
                <a:spcPct val="150000"/>
              </a:lnSpc>
              <a:buFont typeface="Wingdings" pitchFamily="2" charset="2"/>
              <a:buChar char="§"/>
            </a:pPr>
            <a:r>
              <a:rPr lang="ar-SA" sz="2800" dirty="0" smtClean="0">
                <a:latin typeface="Arial" pitchFamily="34" charset="0"/>
                <a:cs typeface="Arial" pitchFamily="34" charset="0"/>
              </a:rPr>
              <a:t>إعاقة التنفس في حروق الجذع و الصدر من خلال تقييد حركة الصدر أو البطن </a:t>
            </a:r>
          </a:p>
        </p:txBody>
      </p:sp>
      <p:sp>
        <p:nvSpPr>
          <p:cNvPr id="11" name="TextBox 10"/>
          <p:cNvSpPr txBox="1"/>
          <p:nvPr/>
        </p:nvSpPr>
        <p:spPr>
          <a:xfrm>
            <a:off x="381000" y="4601704"/>
            <a:ext cx="8458200" cy="1951496"/>
          </a:xfrm>
          <a:prstGeom prst="rect">
            <a:avLst/>
          </a:prstGeom>
          <a:noFill/>
        </p:spPr>
        <p:txBody>
          <a:bodyPr wrap="square" rtlCol="1">
            <a:spAutoFit/>
          </a:bodyPr>
          <a:lstStyle/>
          <a:p>
            <a:pPr lvl="0" algn="just" rtl="1">
              <a:lnSpc>
                <a:spcPct val="150000"/>
              </a:lnSpc>
              <a:buFont typeface="Wingdings" pitchFamily="2" charset="2"/>
              <a:buChar char="§"/>
            </a:pPr>
            <a:r>
              <a:rPr lang="ar-SA" sz="2800" dirty="0" smtClean="0">
                <a:latin typeface="Arial" pitchFamily="34" charset="0"/>
                <a:cs typeface="Arial" pitchFamily="34" charset="0"/>
              </a:rPr>
              <a:t>إعاقة التنفس و جريان الأوعية الدموية في حروق </a:t>
            </a:r>
            <a:r>
              <a:rPr lang="ar-SA" sz="2800" dirty="0" smtClean="0">
                <a:latin typeface="Arial" pitchFamily="34" charset="0"/>
                <a:cs typeface="Arial" pitchFamily="34" charset="0"/>
              </a:rPr>
              <a:t>العنق </a:t>
            </a:r>
            <a:r>
              <a:rPr lang="ar-SA" sz="2800" dirty="0" smtClean="0">
                <a:latin typeface="Arial" pitchFamily="34" charset="0"/>
                <a:cs typeface="Arial" pitchFamily="34" charset="0"/>
              </a:rPr>
              <a:t>من خلال خسارة الجلد للمرونة و بالتالي </a:t>
            </a:r>
            <a:r>
              <a:rPr lang="ar-SA" sz="2800" dirty="0" smtClean="0">
                <a:latin typeface="Arial" pitchFamily="34" charset="0"/>
                <a:cs typeface="Arial" pitchFamily="34" charset="0"/>
              </a:rPr>
              <a:t>انضغاط </a:t>
            </a:r>
            <a:r>
              <a:rPr lang="ar-SA" sz="2800" dirty="0" smtClean="0">
                <a:latin typeface="Arial" pitchFamily="34" charset="0"/>
                <a:cs typeface="Arial" pitchFamily="34" charset="0"/>
              </a:rPr>
              <a:t>الرغامى و الأوعية الكبيرة في وذمة </a:t>
            </a:r>
            <a:r>
              <a:rPr lang="ar-SA" sz="2800" dirty="0" smtClean="0">
                <a:latin typeface="Arial" pitchFamily="34" charset="0"/>
                <a:cs typeface="Arial" pitchFamily="34" charset="0"/>
              </a:rPr>
              <a:t>العنق </a:t>
            </a:r>
            <a:r>
              <a:rPr lang="ar-SA" sz="2800" dirty="0" smtClean="0">
                <a:latin typeface="Arial" pitchFamily="34" charset="0"/>
                <a:cs typeface="Arial" pitchFamily="34" charset="0"/>
              </a:rPr>
              <a:t>اللاحقة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9"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52400" y="990600"/>
            <a:ext cx="8991600" cy="7620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استطبابات بض</a:t>
            </a:r>
            <a:r>
              <a:rPr lang="ar-SY"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ع</a:t>
            </a:r>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 الخشار هي:</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6" name="TextBox 5"/>
          <p:cNvSpPr txBox="1"/>
          <p:nvPr/>
        </p:nvSpPr>
        <p:spPr>
          <a:xfrm>
            <a:off x="304800" y="2286000"/>
            <a:ext cx="8534400" cy="1909305"/>
          </a:xfrm>
          <a:prstGeom prst="rect">
            <a:avLst/>
          </a:prstGeom>
          <a:noFill/>
        </p:spPr>
        <p:txBody>
          <a:bodyPr wrap="square" rtlCol="1">
            <a:spAutoFit/>
          </a:bodyPr>
          <a:lstStyle/>
          <a:p>
            <a:pPr lvl="0" algn="just" rtl="1">
              <a:lnSpc>
                <a:spcPct val="200000"/>
              </a:lnSpc>
              <a:buFont typeface="Wingdings" pitchFamily="2" charset="2"/>
              <a:buChar char="§"/>
            </a:pPr>
            <a:r>
              <a:rPr lang="ar-SY" sz="3200" dirty="0" smtClean="0">
                <a:latin typeface="Arial" pitchFamily="34" charset="0"/>
                <a:cs typeface="Arial" pitchFamily="34" charset="0"/>
              </a:rPr>
              <a:t> </a:t>
            </a:r>
            <a:r>
              <a:rPr lang="ar-SA" sz="3200" dirty="0" smtClean="0">
                <a:latin typeface="Arial" pitchFamily="34" charset="0"/>
                <a:cs typeface="Arial" pitchFamily="34" charset="0"/>
              </a:rPr>
              <a:t>الحروق كاملة السماكة المحيطية (تحيط كامل الطرف أوالعضو)</a:t>
            </a:r>
          </a:p>
        </p:txBody>
      </p:sp>
      <p:sp>
        <p:nvSpPr>
          <p:cNvPr id="7" name="TextBox 6"/>
          <p:cNvSpPr txBox="1"/>
          <p:nvPr/>
        </p:nvSpPr>
        <p:spPr>
          <a:xfrm>
            <a:off x="304800" y="4104780"/>
            <a:ext cx="8534400" cy="924420"/>
          </a:xfrm>
          <a:prstGeom prst="rect">
            <a:avLst/>
          </a:prstGeom>
          <a:noFill/>
        </p:spPr>
        <p:txBody>
          <a:bodyPr wrap="square" rtlCol="1">
            <a:spAutoFit/>
          </a:bodyPr>
          <a:lstStyle/>
          <a:p>
            <a:pPr lvl="0" algn="just" rtl="1">
              <a:lnSpc>
                <a:spcPct val="200000"/>
              </a:lnSpc>
              <a:buFont typeface="Wingdings" pitchFamily="2" charset="2"/>
              <a:buChar char="§"/>
            </a:pPr>
            <a:r>
              <a:rPr lang="ar-SY" sz="3200" dirty="0" smtClean="0">
                <a:latin typeface="Arial" pitchFamily="34" charset="0"/>
                <a:cs typeface="Arial" pitchFamily="34" charset="0"/>
              </a:rPr>
              <a:t> </a:t>
            </a:r>
            <a:r>
              <a:rPr lang="ar-SA" sz="3200" dirty="0" smtClean="0">
                <a:latin typeface="Arial" pitchFamily="34" charset="0"/>
                <a:cs typeface="Arial" pitchFamily="34" charset="0"/>
              </a:rPr>
              <a:t>الحروق كاملة السماكة لجدار الصدر</a:t>
            </a:r>
          </a:p>
        </p:txBody>
      </p:sp>
      <p:sp>
        <p:nvSpPr>
          <p:cNvPr id="9" name="TextBox 8"/>
          <p:cNvSpPr txBox="1"/>
          <p:nvPr/>
        </p:nvSpPr>
        <p:spPr>
          <a:xfrm>
            <a:off x="609600" y="5019180"/>
            <a:ext cx="8229600" cy="924420"/>
          </a:xfrm>
          <a:prstGeom prst="rect">
            <a:avLst/>
          </a:prstGeom>
          <a:noFill/>
        </p:spPr>
        <p:txBody>
          <a:bodyPr wrap="square" rtlCol="1">
            <a:spAutoFit/>
          </a:bodyPr>
          <a:lstStyle/>
          <a:p>
            <a:pPr lvl="0" algn="just" rtl="1">
              <a:lnSpc>
                <a:spcPct val="200000"/>
              </a:lnSpc>
              <a:buFont typeface="Wingdings" pitchFamily="2" charset="2"/>
              <a:buChar char="§"/>
            </a:pPr>
            <a:r>
              <a:rPr lang="ar-SY" sz="3200" dirty="0" smtClean="0">
                <a:latin typeface="Arial" pitchFamily="34" charset="0"/>
                <a:cs typeface="Arial" pitchFamily="34" charset="0"/>
              </a:rPr>
              <a:t> </a:t>
            </a:r>
            <a:r>
              <a:rPr lang="ar-SA" sz="3200" dirty="0" smtClean="0">
                <a:latin typeface="Arial" pitchFamily="34" charset="0"/>
                <a:cs typeface="Arial" pitchFamily="34" charset="0"/>
              </a:rPr>
              <a:t>الحروق كاملة السماكة المحيطية </a:t>
            </a:r>
            <a:r>
              <a:rPr lang="ar-SA" sz="3200" dirty="0" smtClean="0">
                <a:latin typeface="Arial" pitchFamily="34" charset="0"/>
                <a:cs typeface="Arial" pitchFamily="34" charset="0"/>
              </a:rPr>
              <a:t>للعنق</a:t>
            </a:r>
            <a:endParaRPr lang="ar-SA" sz="32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6" grpId="0"/>
      <p:bldP spid="7"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52400" y="838200"/>
            <a:ext cx="8991600" cy="838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مبادئ بضع الخشار</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6" name="TextBox 5"/>
          <p:cNvSpPr txBox="1"/>
          <p:nvPr/>
        </p:nvSpPr>
        <p:spPr>
          <a:xfrm>
            <a:off x="533400" y="2286000"/>
            <a:ext cx="8305800" cy="1305165"/>
          </a:xfrm>
          <a:prstGeom prst="rect">
            <a:avLst/>
          </a:prstGeom>
          <a:noFill/>
        </p:spPr>
        <p:txBody>
          <a:bodyPr wrap="square" rtlCol="1">
            <a:spAutoFit/>
          </a:bodyPr>
          <a:lstStyle/>
          <a:p>
            <a:pPr lvl="0" algn="just" rtl="1">
              <a:lnSpc>
                <a:spcPct val="15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يمكن أن تتم عملي بضع الخشار على سرير المريض باستخدام مشرط أو كاوي كهربائي.</a:t>
            </a:r>
          </a:p>
        </p:txBody>
      </p:sp>
      <p:sp>
        <p:nvSpPr>
          <p:cNvPr id="8" name="TextBox 7"/>
          <p:cNvSpPr txBox="1"/>
          <p:nvPr/>
        </p:nvSpPr>
        <p:spPr>
          <a:xfrm>
            <a:off x="533400" y="3505200"/>
            <a:ext cx="8305800" cy="658835"/>
          </a:xfrm>
          <a:prstGeom prst="rect">
            <a:avLst/>
          </a:prstGeom>
          <a:noFill/>
        </p:spPr>
        <p:txBody>
          <a:bodyPr wrap="square" rtlCol="1">
            <a:spAutoFit/>
          </a:bodyPr>
          <a:lstStyle/>
          <a:p>
            <a:pPr lvl="0" algn="just" rtl="1">
              <a:lnSpc>
                <a:spcPct val="150000"/>
              </a:lnSpc>
              <a:buFont typeface="Wingdings" pitchFamily="2" charset="2"/>
              <a:buChar char="§"/>
            </a:pPr>
            <a:r>
              <a:rPr lang="ar-SA" sz="2800" dirty="0" smtClean="0">
                <a:latin typeface="Arial" pitchFamily="34" charset="0"/>
                <a:cs typeface="Arial" pitchFamily="34" charset="0"/>
              </a:rPr>
              <a:t> يجب الانتباه إلى مكان الأعصاب السطحية عند إجراء البضع.</a:t>
            </a:r>
          </a:p>
        </p:txBody>
      </p:sp>
      <p:sp>
        <p:nvSpPr>
          <p:cNvPr id="9" name="TextBox 8"/>
          <p:cNvSpPr txBox="1"/>
          <p:nvPr/>
        </p:nvSpPr>
        <p:spPr>
          <a:xfrm>
            <a:off x="609600" y="4267200"/>
            <a:ext cx="8229600" cy="658835"/>
          </a:xfrm>
          <a:prstGeom prst="rect">
            <a:avLst/>
          </a:prstGeom>
          <a:noFill/>
        </p:spPr>
        <p:txBody>
          <a:bodyPr wrap="square" rtlCol="1">
            <a:spAutoFit/>
          </a:bodyPr>
          <a:lstStyle/>
          <a:p>
            <a:pPr lvl="0" algn="just" rtl="1">
              <a:lnSpc>
                <a:spcPct val="15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يجب الانتباه إلى عمق البضع حيث </a:t>
            </a:r>
            <a:r>
              <a:rPr lang="ar-SA" sz="2800" dirty="0" smtClean="0">
                <a:latin typeface="Arial" pitchFamily="34" charset="0"/>
                <a:cs typeface="Arial" pitchFamily="34" charset="0"/>
              </a:rPr>
              <a:t>يجب ألا </a:t>
            </a:r>
            <a:r>
              <a:rPr lang="ar-SA" sz="2800" dirty="0" smtClean="0">
                <a:latin typeface="Arial" pitchFamily="34" charset="0"/>
                <a:cs typeface="Arial" pitchFamily="34" charset="0"/>
              </a:rPr>
              <a:t>يشمل اللفافة العضلية </a:t>
            </a:r>
          </a:p>
        </p:txBody>
      </p:sp>
      <p:sp>
        <p:nvSpPr>
          <p:cNvPr id="11" name="TextBox 10"/>
          <p:cNvSpPr txBox="1"/>
          <p:nvPr/>
        </p:nvSpPr>
        <p:spPr>
          <a:xfrm>
            <a:off x="533400" y="5181600"/>
            <a:ext cx="8305800" cy="1305165"/>
          </a:xfrm>
          <a:prstGeom prst="rect">
            <a:avLst/>
          </a:prstGeom>
          <a:noFill/>
        </p:spPr>
        <p:txBody>
          <a:bodyPr wrap="square" rtlCol="1">
            <a:spAutoFit/>
          </a:bodyPr>
          <a:lstStyle/>
          <a:p>
            <a:pPr lvl="0" algn="just" rtl="1">
              <a:lnSpc>
                <a:spcPct val="15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 يجب ألا يكشف </a:t>
            </a:r>
            <a:r>
              <a:rPr lang="ar-SA" sz="2800" dirty="0" smtClean="0">
                <a:latin typeface="Arial" pitchFamily="34" charset="0"/>
                <a:cs typeface="Arial" pitchFamily="34" charset="0"/>
              </a:rPr>
              <a:t> البضع عن عناصر حيوية مثل الأوتار، </a:t>
            </a:r>
            <a:r>
              <a:rPr lang="ar-SA" sz="2800" dirty="0" smtClean="0">
                <a:latin typeface="Arial" pitchFamily="34" charset="0"/>
                <a:cs typeface="Arial" pitchFamily="34" charset="0"/>
              </a:rPr>
              <a:t>الأعصاب</a:t>
            </a:r>
          </a:p>
          <a:p>
            <a:pPr lvl="0" algn="just" rtl="1">
              <a:lnSpc>
                <a:spcPct val="150000"/>
              </a:lnSpc>
            </a:pPr>
            <a:r>
              <a:rPr lang="ar-SA" sz="2800" dirty="0" smtClean="0">
                <a:latin typeface="Arial" pitchFamily="34" charset="0"/>
                <a:cs typeface="Arial" pitchFamily="34" charset="0"/>
              </a:rPr>
              <a:t> </a:t>
            </a:r>
            <a:r>
              <a:rPr lang="ar-SA" sz="2800" dirty="0" smtClean="0">
                <a:latin typeface="Arial" pitchFamily="34" charset="0"/>
                <a:cs typeface="Arial" pitchFamily="34" charset="0"/>
              </a:rPr>
              <a:t>أو </a:t>
            </a:r>
            <a:r>
              <a:rPr lang="ar-SA" sz="2800" dirty="0" smtClean="0">
                <a:latin typeface="Arial" pitchFamily="34" charset="0"/>
                <a:cs typeface="Arial" pitchFamily="34" charset="0"/>
              </a:rPr>
              <a:t>الأوعية</a:t>
            </a:r>
            <a:endParaRPr lang="ar-SA" sz="28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strVal val="#ppt_w*0.70"/>
                                          </p:val>
                                        </p:tav>
                                        <p:tav tm="100000">
                                          <p:val>
                                            <p:strVal val="#ppt_w"/>
                                          </p:val>
                                        </p:tav>
                                      </p:tavLst>
                                    </p:anim>
                                    <p:anim calcmode="lin" valueType="num">
                                      <p:cBhvr>
                                        <p:cTn id="20" dur="1000" fill="hold"/>
                                        <p:tgtEl>
                                          <p:spTgt spid="8"/>
                                        </p:tgtEl>
                                        <p:attrNameLst>
                                          <p:attrName>ppt_h</p:attrName>
                                        </p:attrNameLst>
                                      </p:cBhvr>
                                      <p:tavLst>
                                        <p:tav tm="0">
                                          <p:val>
                                            <p:strVal val="#ppt_h"/>
                                          </p:val>
                                        </p:tav>
                                        <p:tav tm="100000">
                                          <p:val>
                                            <p:strVal val="#ppt_h"/>
                                          </p:val>
                                        </p:tav>
                                      </p:tavLst>
                                    </p:anim>
                                    <p:animEffect transition="in" filter="fade">
                                      <p:cBhvr>
                                        <p:cTn id="21" dur="1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1000" fill="hold"/>
                                        <p:tgtEl>
                                          <p:spTgt spid="9"/>
                                        </p:tgtEl>
                                        <p:attrNameLst>
                                          <p:attrName>ppt_w</p:attrName>
                                        </p:attrNameLst>
                                      </p:cBhvr>
                                      <p:tavLst>
                                        <p:tav tm="0">
                                          <p:val>
                                            <p:strVal val="#ppt_w*0.70"/>
                                          </p:val>
                                        </p:tav>
                                        <p:tav tm="100000">
                                          <p:val>
                                            <p:strVal val="#ppt_w"/>
                                          </p:val>
                                        </p:tav>
                                      </p:tavLst>
                                    </p:anim>
                                    <p:anim calcmode="lin" valueType="num">
                                      <p:cBhvr>
                                        <p:cTn id="27" dur="1000" fill="hold"/>
                                        <p:tgtEl>
                                          <p:spTgt spid="9"/>
                                        </p:tgtEl>
                                        <p:attrNameLst>
                                          <p:attrName>ppt_h</p:attrName>
                                        </p:attrNameLst>
                                      </p:cBhvr>
                                      <p:tavLst>
                                        <p:tav tm="0">
                                          <p:val>
                                            <p:strVal val="#ppt_h"/>
                                          </p:val>
                                        </p:tav>
                                        <p:tav tm="100000">
                                          <p:val>
                                            <p:strVal val="#ppt_h"/>
                                          </p:val>
                                        </p:tav>
                                      </p:tavLst>
                                    </p:anim>
                                    <p:animEffect transition="in" filter="fade">
                                      <p:cBhvr>
                                        <p:cTn id="28" dur="1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1000" fill="hold"/>
                                        <p:tgtEl>
                                          <p:spTgt spid="11"/>
                                        </p:tgtEl>
                                        <p:attrNameLst>
                                          <p:attrName>ppt_w</p:attrName>
                                        </p:attrNameLst>
                                      </p:cBhvr>
                                      <p:tavLst>
                                        <p:tav tm="0">
                                          <p:val>
                                            <p:strVal val="#ppt_w*0.70"/>
                                          </p:val>
                                        </p:tav>
                                        <p:tav tm="100000">
                                          <p:val>
                                            <p:strVal val="#ppt_w"/>
                                          </p:val>
                                        </p:tav>
                                      </p:tavLst>
                                    </p:anim>
                                    <p:anim calcmode="lin" valueType="num">
                                      <p:cBhvr>
                                        <p:cTn id="34" dur="1000" fill="hold"/>
                                        <p:tgtEl>
                                          <p:spTgt spid="11"/>
                                        </p:tgtEl>
                                        <p:attrNameLst>
                                          <p:attrName>ppt_h</p:attrName>
                                        </p:attrNameLst>
                                      </p:cBhvr>
                                      <p:tavLst>
                                        <p:tav tm="0">
                                          <p:val>
                                            <p:strVal val="#ppt_h"/>
                                          </p:val>
                                        </p:tav>
                                        <p:tav tm="100000">
                                          <p:val>
                                            <p:strVal val="#ppt_h"/>
                                          </p:val>
                                        </p:tav>
                                      </p:tavLst>
                                    </p:anim>
                                    <p:animEffect transition="in" filter="fade">
                                      <p:cBhvr>
                                        <p:cTn id="3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9"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228600" y="381000"/>
            <a:ext cx="8534400" cy="11430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العوامل الموضعية المطبقة في الحروق</a:t>
            </a:r>
            <a:r>
              <a:rPr lang="ar-SY"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 1</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685800" y="5181600"/>
            <a:ext cx="8153400" cy="685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just" rtl="1">
              <a:lnSpc>
                <a:spcPct val="150000"/>
              </a:lnSpc>
              <a:buFont typeface="Wingdings" pitchFamily="2" charset="2"/>
              <a:buChar char="§"/>
            </a:pPr>
            <a:r>
              <a:rPr lang="ar-SY" sz="3200" dirty="0" smtClean="0">
                <a:latin typeface="Arial" pitchFamily="34" charset="0"/>
                <a:cs typeface="Arial" pitchFamily="34" charset="0"/>
              </a:rPr>
              <a:t> </a:t>
            </a:r>
            <a:r>
              <a:rPr lang="ar-SA" sz="3200" dirty="0" smtClean="0">
                <a:latin typeface="Arial" pitchFamily="34" charset="0"/>
                <a:cs typeface="Arial" pitchFamily="34" charset="0"/>
              </a:rPr>
              <a:t>استخدام المطهرات والصادات الموضعية حسب عمق الحرق</a:t>
            </a:r>
          </a:p>
        </p:txBody>
      </p:sp>
      <p:sp>
        <p:nvSpPr>
          <p:cNvPr id="6" name="TextBox 5"/>
          <p:cNvSpPr txBox="1"/>
          <p:nvPr/>
        </p:nvSpPr>
        <p:spPr>
          <a:xfrm>
            <a:off x="152400" y="2133600"/>
            <a:ext cx="8686800" cy="1569660"/>
          </a:xfrm>
          <a:prstGeom prst="rect">
            <a:avLst/>
          </a:prstGeom>
          <a:noFill/>
        </p:spPr>
        <p:txBody>
          <a:bodyPr wrap="square" rtlCol="1">
            <a:spAutoFit/>
          </a:bodyPr>
          <a:lstStyle/>
          <a:p>
            <a:pPr lvl="0" algn="just" rtl="1">
              <a:lnSpc>
                <a:spcPct val="150000"/>
              </a:lnSpc>
              <a:buFont typeface="Wingdings" pitchFamily="2" charset="2"/>
              <a:buChar char="§"/>
            </a:pPr>
            <a:r>
              <a:rPr lang="ar-SY" sz="3200" dirty="0" smtClean="0">
                <a:latin typeface="Arial" pitchFamily="34" charset="0"/>
                <a:cs typeface="Arial" pitchFamily="34" charset="0"/>
              </a:rPr>
              <a:t> </a:t>
            </a:r>
            <a:r>
              <a:rPr lang="ar-SA" sz="3200" dirty="0" smtClean="0">
                <a:latin typeface="Arial" pitchFamily="34" charset="0"/>
                <a:cs typeface="Arial" pitchFamily="34" charset="0"/>
              </a:rPr>
              <a:t>يجب أن يتم غسل المريض مباشرة بعد دخوله المركز الخاص بالحروق</a:t>
            </a:r>
          </a:p>
        </p:txBody>
      </p:sp>
      <p:sp>
        <p:nvSpPr>
          <p:cNvPr id="7" name="TextBox 6"/>
          <p:cNvSpPr txBox="1"/>
          <p:nvPr/>
        </p:nvSpPr>
        <p:spPr>
          <a:xfrm>
            <a:off x="381000" y="2819400"/>
            <a:ext cx="8763000" cy="584775"/>
          </a:xfrm>
          <a:prstGeom prst="rect">
            <a:avLst/>
          </a:prstGeom>
          <a:noFill/>
        </p:spPr>
        <p:txBody>
          <a:bodyPr wrap="square" rtlCol="1">
            <a:spAutoFit/>
          </a:bodyPr>
          <a:lstStyle/>
          <a:p>
            <a:endParaRPr lang="ar-SY" sz="3200" dirty="0">
              <a:latin typeface="Arial" pitchFamily="34" charset="0"/>
              <a:cs typeface="Arial" pitchFamily="34" charset="0"/>
            </a:endParaRPr>
          </a:p>
        </p:txBody>
      </p:sp>
      <p:sp>
        <p:nvSpPr>
          <p:cNvPr id="9" name="TextBox 8"/>
          <p:cNvSpPr txBox="1"/>
          <p:nvPr/>
        </p:nvSpPr>
        <p:spPr>
          <a:xfrm>
            <a:off x="838200" y="3505200"/>
            <a:ext cx="8001000" cy="830997"/>
          </a:xfrm>
          <a:prstGeom prst="rect">
            <a:avLst/>
          </a:prstGeom>
          <a:noFill/>
        </p:spPr>
        <p:txBody>
          <a:bodyPr wrap="square" rtlCol="1">
            <a:spAutoFit/>
          </a:bodyPr>
          <a:lstStyle/>
          <a:p>
            <a:pPr lvl="0" algn="just" rtl="1">
              <a:lnSpc>
                <a:spcPct val="150000"/>
              </a:lnSpc>
              <a:buFont typeface="Wingdings" pitchFamily="2" charset="2"/>
              <a:buChar char="§"/>
            </a:pPr>
            <a:r>
              <a:rPr lang="ar-SY" sz="3200" dirty="0" smtClean="0">
                <a:latin typeface="Arial" pitchFamily="34" charset="0"/>
                <a:cs typeface="Arial" pitchFamily="34" charset="0"/>
              </a:rPr>
              <a:t> </a:t>
            </a:r>
            <a:r>
              <a:rPr lang="ar-SA" sz="3200" dirty="0" smtClean="0">
                <a:latin typeface="Arial" pitchFamily="34" charset="0"/>
                <a:cs typeface="Arial" pitchFamily="34" charset="0"/>
              </a:rPr>
              <a:t>إزالة الأنسجة المتموتة و الفقاعات </a:t>
            </a:r>
            <a:r>
              <a:rPr lang="ar-SY" sz="3200" dirty="0" smtClean="0">
                <a:latin typeface="Arial" pitchFamily="34" charset="0"/>
                <a:cs typeface="Arial" pitchFamily="34" charset="0"/>
              </a:rPr>
              <a:t> </a:t>
            </a:r>
            <a:endParaRPr lang="ar-SA" sz="3200" dirty="0" smtClean="0">
              <a:latin typeface="Arial" pitchFamily="34" charset="0"/>
              <a:cs typeface="Arial" pitchFamily="34" charset="0"/>
            </a:endParaRPr>
          </a:p>
        </p:txBody>
      </p:sp>
      <p:sp>
        <p:nvSpPr>
          <p:cNvPr id="10" name="TextBox 9"/>
          <p:cNvSpPr txBox="1"/>
          <p:nvPr/>
        </p:nvSpPr>
        <p:spPr>
          <a:xfrm>
            <a:off x="304800" y="4038600"/>
            <a:ext cx="8534400" cy="830997"/>
          </a:xfrm>
          <a:prstGeom prst="rect">
            <a:avLst/>
          </a:prstGeom>
          <a:noFill/>
        </p:spPr>
        <p:txBody>
          <a:bodyPr wrap="square" rtlCol="1">
            <a:spAutoFit/>
          </a:bodyPr>
          <a:lstStyle/>
          <a:p>
            <a:pPr lvl="0" algn="just" rtl="1">
              <a:lnSpc>
                <a:spcPct val="150000"/>
              </a:lnSpc>
              <a:buFont typeface="Wingdings" pitchFamily="2" charset="2"/>
              <a:buChar char="§"/>
            </a:pPr>
            <a:r>
              <a:rPr lang="ar-SY" sz="3200" dirty="0" smtClean="0">
                <a:latin typeface="Arial" pitchFamily="34" charset="0"/>
                <a:cs typeface="Arial" pitchFamily="34" charset="0"/>
              </a:rPr>
              <a:t> </a:t>
            </a:r>
            <a:r>
              <a:rPr lang="ar-SA" sz="3200" dirty="0" smtClean="0">
                <a:latin typeface="Arial" pitchFamily="34" charset="0"/>
                <a:cs typeface="Arial" pitchFamily="34" charset="0"/>
              </a:rPr>
              <a:t>حلاقة الشعر و الجسم في المناطق المحروقة </a:t>
            </a:r>
          </a:p>
        </p:txBody>
      </p:sp>
      <p:sp>
        <p:nvSpPr>
          <p:cNvPr id="11" name="TextBox 10"/>
          <p:cNvSpPr txBox="1"/>
          <p:nvPr/>
        </p:nvSpPr>
        <p:spPr>
          <a:xfrm>
            <a:off x="1447800" y="4572000"/>
            <a:ext cx="7391400" cy="830997"/>
          </a:xfrm>
          <a:prstGeom prst="rect">
            <a:avLst/>
          </a:prstGeom>
          <a:noFill/>
        </p:spPr>
        <p:txBody>
          <a:bodyPr wrap="square" rtlCol="1">
            <a:spAutoFit/>
          </a:bodyPr>
          <a:lstStyle/>
          <a:p>
            <a:pPr lvl="0" algn="just" rtl="1">
              <a:lnSpc>
                <a:spcPct val="150000"/>
              </a:lnSpc>
              <a:buFont typeface="Wingdings" pitchFamily="2" charset="2"/>
              <a:buChar char="§"/>
            </a:pPr>
            <a:r>
              <a:rPr lang="ar-SY" sz="3200" dirty="0" smtClean="0">
                <a:latin typeface="Arial" pitchFamily="34" charset="0"/>
                <a:cs typeface="Arial" pitchFamily="34" charset="0"/>
              </a:rPr>
              <a:t> </a:t>
            </a:r>
            <a:r>
              <a:rPr lang="ar-SA" sz="3200" dirty="0" smtClean="0">
                <a:latin typeface="Arial" pitchFamily="34" charset="0"/>
                <a:cs typeface="Arial" pitchFamily="34" charset="0"/>
              </a:rPr>
              <a:t>غسل المريض بشكل يومي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heckerboard(across)">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checkerboard(across)">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9" grpId="0"/>
      <p:bldP spid="10" grpId="0"/>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381000" y="152400"/>
            <a:ext cx="8382000" cy="11430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العوامل الموضعية المطبقة في الحروق</a:t>
            </a:r>
            <a:r>
              <a:rPr lang="ar-SY"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 2</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762000" y="5029200"/>
            <a:ext cx="8077200" cy="1828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just" rtl="1">
              <a:lnSpc>
                <a:spcPct val="150000"/>
              </a:lnSpc>
              <a:buFont typeface="Wingdings" pitchFamily="2" charset="2"/>
              <a:buChar char="§"/>
            </a:pPr>
            <a:r>
              <a:rPr lang="ar-SY" sz="3200" dirty="0" smtClean="0">
                <a:latin typeface="Arial" pitchFamily="34" charset="0"/>
                <a:cs typeface="Arial" pitchFamily="34" charset="0"/>
              </a:rPr>
              <a:t> </a:t>
            </a:r>
            <a:r>
              <a:rPr lang="ar-SA" sz="3200" dirty="0" smtClean="0">
                <a:latin typeface="Arial" pitchFamily="34" charset="0"/>
                <a:cs typeface="Arial" pitchFamily="34" charset="0"/>
              </a:rPr>
              <a:t>العوامل الموضعية الأشيع استخداما هي : سلفاديازيازين </a:t>
            </a:r>
            <a:r>
              <a:rPr lang="en-US" sz="3200" dirty="0" smtClean="0">
                <a:latin typeface="Arial" pitchFamily="34" charset="0"/>
                <a:cs typeface="Arial" pitchFamily="34" charset="0"/>
              </a:rPr>
              <a:t>)Sulfadiazine</a:t>
            </a:r>
            <a:r>
              <a:rPr lang="ar-SA" sz="3200" dirty="0" smtClean="0">
                <a:latin typeface="Arial" pitchFamily="34" charset="0"/>
                <a:cs typeface="Arial" pitchFamily="34" charset="0"/>
              </a:rPr>
              <a:t>لا تمر عبر الخشار)، مافينيد </a:t>
            </a:r>
            <a:r>
              <a:rPr lang="en-US" sz="3200" dirty="0" err="1" smtClean="0">
                <a:latin typeface="Arial" pitchFamily="34" charset="0"/>
                <a:cs typeface="Arial" pitchFamily="34" charset="0"/>
              </a:rPr>
              <a:t>Mafenide</a:t>
            </a:r>
            <a:endParaRPr lang="en-US" sz="3200" dirty="0" smtClean="0">
              <a:latin typeface="Arial" pitchFamily="34" charset="0"/>
              <a:cs typeface="Arial" pitchFamily="34" charset="0"/>
            </a:endParaRPr>
          </a:p>
          <a:p>
            <a:pPr lvl="0" algn="just" rtl="1">
              <a:lnSpc>
                <a:spcPct val="150000"/>
              </a:lnSpc>
            </a:pPr>
            <a:endParaRPr lang="en-US" sz="3200" dirty="0" smtClean="0">
              <a:latin typeface="Arial" pitchFamily="34" charset="0"/>
              <a:cs typeface="Arial" pitchFamily="34" charset="0"/>
            </a:endParaRPr>
          </a:p>
        </p:txBody>
      </p:sp>
      <p:sp>
        <p:nvSpPr>
          <p:cNvPr id="6" name="TextBox 5"/>
          <p:cNvSpPr txBox="1"/>
          <p:nvPr/>
        </p:nvSpPr>
        <p:spPr>
          <a:xfrm>
            <a:off x="838200" y="2057400"/>
            <a:ext cx="8001000" cy="2308324"/>
          </a:xfrm>
          <a:prstGeom prst="rect">
            <a:avLst/>
          </a:prstGeom>
          <a:noFill/>
        </p:spPr>
        <p:txBody>
          <a:bodyPr wrap="square" rtlCol="1">
            <a:spAutoFit/>
          </a:bodyPr>
          <a:lstStyle/>
          <a:p>
            <a:pPr lvl="0" algn="just" rtl="1">
              <a:lnSpc>
                <a:spcPct val="150000"/>
              </a:lnSpc>
              <a:buFont typeface="Wingdings" pitchFamily="2" charset="2"/>
              <a:buChar char="§"/>
            </a:pPr>
            <a:r>
              <a:rPr lang="ar-SY" sz="3200" dirty="0" smtClean="0">
                <a:latin typeface="Arial" pitchFamily="34" charset="0"/>
                <a:cs typeface="Arial" pitchFamily="34" charset="0"/>
              </a:rPr>
              <a:t> </a:t>
            </a:r>
            <a:r>
              <a:rPr lang="ar-SA" sz="3200" dirty="0" smtClean="0">
                <a:latin typeface="Arial" pitchFamily="34" charset="0"/>
                <a:cs typeface="Arial" pitchFamily="34" charset="0"/>
              </a:rPr>
              <a:t>في الفترة التالية للحرق تكون الجراثيم الأشيع هي المكورات العنقودية و المكورات العقدية  و مع مرور الزمن تدخل العوامل الجرثومية سلبية الغرام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76200" y="228600"/>
            <a:ext cx="8991600" cy="838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تعويض السوائل</a:t>
            </a:r>
            <a:r>
              <a:rPr lang="en-US"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 </a:t>
            </a:r>
            <a:r>
              <a:rPr lang="ar-SY"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 1</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152400" y="5562600"/>
            <a:ext cx="8686800" cy="106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just" rtl="1">
              <a:lnSpc>
                <a:spcPct val="200000"/>
              </a:lnSpc>
              <a:buFont typeface="Wingdings" pitchFamily="2" charset="2"/>
              <a:buChar char="§"/>
            </a:pPr>
            <a:r>
              <a:rPr lang="ar-SY" sz="3200" dirty="0" smtClean="0">
                <a:latin typeface="Arial" pitchFamily="34" charset="0"/>
                <a:cs typeface="Arial" pitchFamily="34" charset="0"/>
              </a:rPr>
              <a:t> </a:t>
            </a:r>
            <a:r>
              <a:rPr lang="ar-SA" sz="3200" dirty="0" smtClean="0">
                <a:latin typeface="Arial" pitchFamily="34" charset="0"/>
                <a:cs typeface="Arial" pitchFamily="34" charset="0"/>
              </a:rPr>
              <a:t>تغير استقطاب الأغشية الخلوية</a:t>
            </a:r>
          </a:p>
        </p:txBody>
      </p:sp>
      <p:sp>
        <p:nvSpPr>
          <p:cNvPr id="7" name="TextBox 6"/>
          <p:cNvSpPr txBox="1"/>
          <p:nvPr/>
        </p:nvSpPr>
        <p:spPr>
          <a:xfrm>
            <a:off x="228600" y="2133600"/>
            <a:ext cx="8610600" cy="1478418"/>
          </a:xfrm>
          <a:prstGeom prst="rect">
            <a:avLst/>
          </a:prstGeom>
          <a:noFill/>
        </p:spPr>
        <p:txBody>
          <a:bodyPr wrap="square" rtlCol="1">
            <a:spAutoFit/>
          </a:bodyPr>
          <a:lstStyle/>
          <a:p>
            <a:pPr lvl="0" algn="just" rtl="1">
              <a:lnSpc>
                <a:spcPct val="150000"/>
              </a:lnSpc>
            </a:pPr>
            <a:r>
              <a:rPr lang="ar-SA" sz="3200" dirty="0" smtClean="0">
                <a:latin typeface="Arial" pitchFamily="34" charset="0"/>
                <a:cs typeface="Arial" pitchFamily="34" charset="0"/>
              </a:rPr>
              <a:t>إن تحرير العوامل الالتهابية في الحروق مثل (هيستامين، البروستاغلاندينات، سيتوكيناز..) يؤدي إلى</a:t>
            </a:r>
          </a:p>
        </p:txBody>
      </p:sp>
      <p:sp>
        <p:nvSpPr>
          <p:cNvPr id="9" name="TextBox 8"/>
          <p:cNvSpPr txBox="1"/>
          <p:nvPr/>
        </p:nvSpPr>
        <p:spPr>
          <a:xfrm>
            <a:off x="76200" y="4038600"/>
            <a:ext cx="8763000" cy="924420"/>
          </a:xfrm>
          <a:prstGeom prst="rect">
            <a:avLst/>
          </a:prstGeom>
          <a:noFill/>
        </p:spPr>
        <p:txBody>
          <a:bodyPr wrap="square" rtlCol="1">
            <a:spAutoFit/>
          </a:bodyPr>
          <a:lstStyle/>
          <a:p>
            <a:pPr lvl="0" algn="just" rtl="1">
              <a:lnSpc>
                <a:spcPct val="200000"/>
              </a:lnSpc>
              <a:buFont typeface="Wingdings" pitchFamily="2" charset="2"/>
              <a:buChar char="§"/>
            </a:pPr>
            <a:r>
              <a:rPr lang="ar-SY" sz="3200" dirty="0" smtClean="0">
                <a:latin typeface="Arial" pitchFamily="34" charset="0"/>
                <a:cs typeface="Arial" pitchFamily="34" charset="0"/>
              </a:rPr>
              <a:t> </a:t>
            </a:r>
            <a:r>
              <a:rPr lang="ar-SA" sz="3200" dirty="0" smtClean="0">
                <a:latin typeface="Arial" pitchFamily="34" charset="0"/>
                <a:cs typeface="Arial" pitchFamily="34" charset="0"/>
              </a:rPr>
              <a:t>نقص النتاج القلبي </a:t>
            </a:r>
          </a:p>
        </p:txBody>
      </p:sp>
      <p:sp>
        <p:nvSpPr>
          <p:cNvPr id="10" name="TextBox 9"/>
          <p:cNvSpPr txBox="1"/>
          <p:nvPr/>
        </p:nvSpPr>
        <p:spPr>
          <a:xfrm>
            <a:off x="457200" y="4800600"/>
            <a:ext cx="8382000" cy="924420"/>
          </a:xfrm>
          <a:prstGeom prst="rect">
            <a:avLst/>
          </a:prstGeom>
          <a:noFill/>
        </p:spPr>
        <p:txBody>
          <a:bodyPr wrap="square" rtlCol="1">
            <a:spAutoFit/>
          </a:bodyPr>
          <a:lstStyle/>
          <a:p>
            <a:pPr lvl="0" algn="just" rtl="1">
              <a:lnSpc>
                <a:spcPct val="200000"/>
              </a:lnSpc>
              <a:buFont typeface="Wingdings" pitchFamily="2" charset="2"/>
              <a:buChar char="§"/>
            </a:pPr>
            <a:r>
              <a:rPr lang="ar-SY" sz="3200" dirty="0" smtClean="0">
                <a:latin typeface="Arial" pitchFamily="34" charset="0"/>
                <a:cs typeface="Arial" pitchFamily="34" charset="0"/>
              </a:rPr>
              <a:t> </a:t>
            </a:r>
            <a:r>
              <a:rPr lang="ar-SA" sz="3200" dirty="0" smtClean="0">
                <a:latin typeface="Arial" pitchFamily="34" charset="0"/>
                <a:cs typeface="Arial" pitchFamily="34" charset="0"/>
              </a:rPr>
              <a:t>زيادة نفوذية الأوعية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edg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ox(i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ox(in)">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9" grpId="0"/>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228600" y="533400"/>
            <a:ext cx="8991600" cy="5334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تعويض السوائل</a:t>
            </a:r>
            <a:r>
              <a:rPr lang="en-US"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 </a:t>
            </a:r>
            <a:r>
              <a:rPr lang="ar-SY"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 2</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304800" y="3505200"/>
            <a:ext cx="8534400" cy="20574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just" rtl="1">
              <a:lnSpc>
                <a:spcPct val="150000"/>
              </a:lnSpc>
            </a:pPr>
            <a:r>
              <a:rPr lang="ar-SA" sz="2700" dirty="0" smtClean="0">
                <a:latin typeface="Arial" pitchFamily="34" charset="0"/>
                <a:cs typeface="Arial" pitchFamily="34" charset="0"/>
              </a:rPr>
              <a:t>إن برنامج تعويض السوائل يخص المرضى بمساحة حروق تتجاوز 15-20% من مساحة سطح الجسم، لأن المحروقين بمساحة أقل يمكنهم تعويض سوائلهم عن طريق الفم. لقد تم وصف العديد من المقاربات و العديد من المحاليل المستخدمة نذكر منها:</a:t>
            </a:r>
          </a:p>
        </p:txBody>
      </p:sp>
      <p:sp>
        <p:nvSpPr>
          <p:cNvPr id="6" name="TextBox 5"/>
          <p:cNvSpPr txBox="1"/>
          <p:nvPr/>
        </p:nvSpPr>
        <p:spPr>
          <a:xfrm>
            <a:off x="228600" y="1371600"/>
            <a:ext cx="8610600" cy="1951496"/>
          </a:xfrm>
          <a:prstGeom prst="rect">
            <a:avLst/>
          </a:prstGeom>
          <a:noFill/>
        </p:spPr>
        <p:txBody>
          <a:bodyPr wrap="square" rtlCol="1">
            <a:spAutoFit/>
          </a:bodyPr>
          <a:lstStyle/>
          <a:p>
            <a:pPr lvl="0" algn="just" rtl="1">
              <a:lnSpc>
                <a:spcPct val="150000"/>
              </a:lnSpc>
            </a:pPr>
            <a:r>
              <a:rPr lang="ar-SA" sz="2700" dirty="0" smtClean="0">
                <a:latin typeface="Arial" pitchFamily="34" charset="0"/>
                <a:cs typeface="Arial" pitchFamily="34" charset="0"/>
              </a:rPr>
              <a:t>الهدف من تعويض السوائل هو تعويض مناسب للسوائل المفقودة من خلال الجلد، والسوائل المفقودة في الحيز الثالث (الخلالي) خلال الأوعية الشعرية بسبب الاستجابة الالتهابية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0.7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838200" y="533400"/>
            <a:ext cx="6781800" cy="5334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المحاليل البلورية</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762000" y="5943600"/>
            <a:ext cx="8077200" cy="9144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just" rtl="1">
              <a:buFont typeface="Courier New" pitchFamily="49" charset="0"/>
              <a:buChar char="o"/>
            </a:pPr>
            <a:r>
              <a:rPr lang="ar-SY" dirty="0" smtClean="0">
                <a:latin typeface="Arial" pitchFamily="34" charset="0"/>
                <a:cs typeface="Arial" pitchFamily="34" charset="0"/>
              </a:rPr>
              <a:t> </a:t>
            </a:r>
            <a:r>
              <a:rPr lang="ar-SA" dirty="0" smtClean="0">
                <a:latin typeface="Arial" pitchFamily="34" charset="0"/>
                <a:cs typeface="Arial" pitchFamily="34" charset="0"/>
              </a:rPr>
              <a:t>المرضى المصابون بحروق استنشاقية أو حروق عميقة بحاجة لحجم أكبر من السوائل.</a:t>
            </a:r>
            <a:endParaRPr lang="en-US" dirty="0" smtClean="0">
              <a:latin typeface="Arial" pitchFamily="34" charset="0"/>
              <a:cs typeface="Arial" pitchFamily="34" charset="0"/>
            </a:endParaRPr>
          </a:p>
        </p:txBody>
      </p:sp>
      <p:sp>
        <p:nvSpPr>
          <p:cNvPr id="6" name="TextBox 5"/>
          <p:cNvSpPr txBox="1"/>
          <p:nvPr/>
        </p:nvSpPr>
        <p:spPr>
          <a:xfrm>
            <a:off x="228600" y="1295400"/>
            <a:ext cx="8610600" cy="477054"/>
          </a:xfrm>
          <a:prstGeom prst="rect">
            <a:avLst/>
          </a:prstGeom>
          <a:noFill/>
        </p:spPr>
        <p:txBody>
          <a:bodyPr wrap="square" rtlCol="1">
            <a:spAutoFit/>
          </a:bodyPr>
          <a:lstStyle/>
          <a:p>
            <a:pPr lvl="0" algn="just" rtl="1">
              <a:buFont typeface="Courier New" pitchFamily="49" charset="0"/>
              <a:buChar char="o"/>
            </a:pPr>
            <a:r>
              <a:rPr lang="ar-SY" dirty="0" smtClean="0">
                <a:latin typeface="Arial" pitchFamily="34" charset="0"/>
                <a:cs typeface="Arial" pitchFamily="34" charset="0"/>
              </a:rPr>
              <a:t> </a:t>
            </a:r>
            <a:r>
              <a:rPr lang="ar-SA" dirty="0" smtClean="0">
                <a:latin typeface="Arial" pitchFamily="34" charset="0"/>
                <a:cs typeface="Arial" pitchFamily="34" charset="0"/>
              </a:rPr>
              <a:t>الصيغ الأشيع لتعويض السوائل هي صيغة باركلاند </a:t>
            </a:r>
            <a:r>
              <a:rPr lang="en-US" dirty="0" smtClean="0">
                <a:latin typeface="Arial" pitchFamily="34" charset="0"/>
                <a:cs typeface="Arial" pitchFamily="34" charset="0"/>
              </a:rPr>
              <a:t>Parkland</a:t>
            </a:r>
            <a:r>
              <a:rPr lang="ar-SA" dirty="0" smtClean="0">
                <a:latin typeface="Arial" pitchFamily="34" charset="0"/>
                <a:cs typeface="Arial" pitchFamily="34" charset="0"/>
              </a:rPr>
              <a:t> و هي</a:t>
            </a:r>
            <a:endParaRPr lang="ar-SY" dirty="0" smtClean="0">
              <a:latin typeface="Arial" pitchFamily="34" charset="0"/>
              <a:cs typeface="Arial" pitchFamily="34" charset="0"/>
            </a:endParaRPr>
          </a:p>
        </p:txBody>
      </p:sp>
      <p:sp>
        <p:nvSpPr>
          <p:cNvPr id="7" name="TextBox 6"/>
          <p:cNvSpPr txBox="1"/>
          <p:nvPr/>
        </p:nvSpPr>
        <p:spPr>
          <a:xfrm>
            <a:off x="304800" y="1828800"/>
            <a:ext cx="8534400" cy="861774"/>
          </a:xfrm>
          <a:prstGeom prst="rect">
            <a:avLst/>
          </a:prstGeom>
          <a:noFill/>
        </p:spPr>
        <p:txBody>
          <a:bodyPr wrap="square" rtlCol="1">
            <a:spAutoFit/>
          </a:bodyPr>
          <a:lstStyle/>
          <a:p>
            <a:pPr lvl="0" algn="just" rtl="1">
              <a:buFont typeface="Courier New" pitchFamily="49" charset="0"/>
              <a:buChar char="o"/>
            </a:pPr>
            <a:r>
              <a:rPr lang="ar-SY" dirty="0" smtClean="0">
                <a:latin typeface="Arial" pitchFamily="34" charset="0"/>
                <a:cs typeface="Arial" pitchFamily="34" charset="0"/>
              </a:rPr>
              <a:t> 4</a:t>
            </a:r>
            <a:r>
              <a:rPr lang="ar-SA" dirty="0" smtClean="0">
                <a:latin typeface="Arial" pitchFamily="34" charset="0"/>
                <a:cs typeface="Arial" pitchFamily="34" charset="0"/>
              </a:rPr>
              <a:t>× وزن الجسم بالكيلوغرام× مساحة المناطق المحروقة بالنسبة المئوية تعطي كمية السوائل المتطلب إعطاؤها للمريض خلال 24 ساعة الأولى. </a:t>
            </a:r>
            <a:endParaRPr lang="en-US" dirty="0" smtClean="0">
              <a:latin typeface="Arial" pitchFamily="34" charset="0"/>
              <a:cs typeface="Arial" pitchFamily="34" charset="0"/>
            </a:endParaRPr>
          </a:p>
        </p:txBody>
      </p:sp>
      <p:sp>
        <p:nvSpPr>
          <p:cNvPr id="9" name="TextBox 8"/>
          <p:cNvSpPr txBox="1"/>
          <p:nvPr/>
        </p:nvSpPr>
        <p:spPr>
          <a:xfrm>
            <a:off x="304800" y="2667000"/>
            <a:ext cx="8534400" cy="861774"/>
          </a:xfrm>
          <a:prstGeom prst="rect">
            <a:avLst/>
          </a:prstGeom>
          <a:noFill/>
        </p:spPr>
        <p:txBody>
          <a:bodyPr wrap="square" rtlCol="1">
            <a:spAutoFit/>
          </a:bodyPr>
          <a:lstStyle/>
          <a:p>
            <a:pPr lvl="0" algn="just" rtl="1">
              <a:buFont typeface="Courier New" pitchFamily="49" charset="0"/>
              <a:buChar char="o"/>
            </a:pPr>
            <a:r>
              <a:rPr lang="ar-SY" dirty="0" smtClean="0">
                <a:latin typeface="Arial" pitchFamily="34" charset="0"/>
                <a:cs typeface="Arial" pitchFamily="34" charset="0"/>
              </a:rPr>
              <a:t> </a:t>
            </a:r>
            <a:r>
              <a:rPr lang="ar-SA" dirty="0" smtClean="0">
                <a:latin typeface="Arial" pitchFamily="34" charset="0"/>
                <a:cs typeface="Arial" pitchFamily="34" charset="0"/>
              </a:rPr>
              <a:t>السائل المستخدم ضمن هذه الفترة هو رينغر لاكتات (محلول ناقص التوتر يحوي على الصوديوم والبوتاسيوم، كلور الكالسيوم و اللاكتات). </a:t>
            </a:r>
            <a:endParaRPr lang="en-US" dirty="0" smtClean="0">
              <a:latin typeface="Arial" pitchFamily="34" charset="0"/>
              <a:cs typeface="Arial" pitchFamily="34" charset="0"/>
            </a:endParaRPr>
          </a:p>
        </p:txBody>
      </p:sp>
      <p:sp>
        <p:nvSpPr>
          <p:cNvPr id="10" name="TextBox 9"/>
          <p:cNvSpPr txBox="1"/>
          <p:nvPr/>
        </p:nvSpPr>
        <p:spPr>
          <a:xfrm>
            <a:off x="609600" y="3429000"/>
            <a:ext cx="8229600" cy="861774"/>
          </a:xfrm>
          <a:prstGeom prst="rect">
            <a:avLst/>
          </a:prstGeom>
          <a:noFill/>
        </p:spPr>
        <p:txBody>
          <a:bodyPr wrap="square" rtlCol="1">
            <a:spAutoFit/>
          </a:bodyPr>
          <a:lstStyle/>
          <a:p>
            <a:pPr lvl="0" algn="just" rtl="1">
              <a:buFont typeface="Courier New" pitchFamily="49" charset="0"/>
              <a:buChar char="o"/>
            </a:pPr>
            <a:r>
              <a:rPr lang="ar-SY" dirty="0" smtClean="0">
                <a:latin typeface="Arial" pitchFamily="34" charset="0"/>
                <a:cs typeface="Arial" pitchFamily="34" charset="0"/>
              </a:rPr>
              <a:t> </a:t>
            </a:r>
            <a:r>
              <a:rPr lang="ar-SA" dirty="0" smtClean="0">
                <a:latin typeface="Arial" pitchFamily="34" charset="0"/>
                <a:cs typeface="Arial" pitchFamily="34" charset="0"/>
              </a:rPr>
              <a:t>نصف الكمية الناتجة تعطى خلال 8 ساعات الأولى و النصف الآخر خلال 16 ساعة. </a:t>
            </a:r>
            <a:endParaRPr lang="en-US" dirty="0" smtClean="0">
              <a:latin typeface="Arial" pitchFamily="34" charset="0"/>
              <a:cs typeface="Arial" pitchFamily="34" charset="0"/>
            </a:endParaRPr>
          </a:p>
        </p:txBody>
      </p:sp>
      <p:sp>
        <p:nvSpPr>
          <p:cNvPr id="11" name="TextBox 10"/>
          <p:cNvSpPr txBox="1"/>
          <p:nvPr/>
        </p:nvSpPr>
        <p:spPr>
          <a:xfrm>
            <a:off x="533400" y="4191000"/>
            <a:ext cx="8305800" cy="861774"/>
          </a:xfrm>
          <a:prstGeom prst="rect">
            <a:avLst/>
          </a:prstGeom>
          <a:noFill/>
        </p:spPr>
        <p:txBody>
          <a:bodyPr wrap="square" rtlCol="1">
            <a:spAutoFit/>
          </a:bodyPr>
          <a:lstStyle/>
          <a:p>
            <a:pPr lvl="0" algn="just" rtl="1">
              <a:buFont typeface="Courier New" pitchFamily="49" charset="0"/>
              <a:buChar char="o"/>
            </a:pPr>
            <a:r>
              <a:rPr lang="ar-SY" dirty="0" smtClean="0">
                <a:latin typeface="Arial" pitchFamily="34" charset="0"/>
                <a:cs typeface="Arial" pitchFamily="34" charset="0"/>
              </a:rPr>
              <a:t> </a:t>
            </a:r>
            <a:r>
              <a:rPr lang="ar-SA" dirty="0" smtClean="0">
                <a:latin typeface="Arial" pitchFamily="34" charset="0"/>
                <a:cs typeface="Arial" pitchFamily="34" charset="0"/>
              </a:rPr>
              <a:t>الأطفال بوزن أقل من 15 </a:t>
            </a:r>
            <a:r>
              <a:rPr lang="ar-SA" dirty="0" err="1" smtClean="0">
                <a:latin typeface="Arial" pitchFamily="34" charset="0"/>
                <a:cs typeface="Arial" pitchFamily="34" charset="0"/>
              </a:rPr>
              <a:t>كلغ</a:t>
            </a:r>
            <a:r>
              <a:rPr lang="ar-SA" dirty="0" smtClean="0">
                <a:latin typeface="Arial" pitchFamily="34" charset="0"/>
                <a:cs typeface="Arial" pitchFamily="34" charset="0"/>
              </a:rPr>
              <a:t> </a:t>
            </a:r>
            <a:r>
              <a:rPr lang="ar-SA" dirty="0" smtClean="0">
                <a:latin typeface="Arial" pitchFamily="34" charset="0"/>
                <a:cs typeface="Arial" pitchFamily="34" charset="0"/>
              </a:rPr>
              <a:t>لا يملكون مخزون كافي من </a:t>
            </a:r>
            <a:r>
              <a:rPr lang="ar-SA" dirty="0" err="1" smtClean="0">
                <a:latin typeface="Arial" pitchFamily="34" charset="0"/>
                <a:cs typeface="Arial" pitchFamily="34" charset="0"/>
              </a:rPr>
              <a:t>الغليكوجين</a:t>
            </a:r>
            <a:r>
              <a:rPr lang="ar-SA" dirty="0" smtClean="0">
                <a:latin typeface="Arial" pitchFamily="34" charset="0"/>
                <a:cs typeface="Arial" pitchFamily="34" charset="0"/>
              </a:rPr>
              <a:t> </a:t>
            </a:r>
            <a:r>
              <a:rPr lang="ar-SA" dirty="0" smtClean="0">
                <a:latin typeface="Arial" pitchFamily="34" charset="0"/>
                <a:cs typeface="Arial" pitchFamily="34" charset="0"/>
              </a:rPr>
              <a:t>لذلك يجب </a:t>
            </a:r>
            <a:r>
              <a:rPr lang="ar-SA" dirty="0" smtClean="0">
                <a:latin typeface="Arial" pitchFamily="34" charset="0"/>
                <a:cs typeface="Arial" pitchFamily="34" charset="0"/>
              </a:rPr>
              <a:t>أن </a:t>
            </a:r>
            <a:r>
              <a:rPr lang="ar-SA" dirty="0" smtClean="0">
                <a:latin typeface="Arial" pitchFamily="34" charset="0"/>
                <a:cs typeface="Arial" pitchFamily="34" charset="0"/>
              </a:rPr>
              <a:t>يتم لديهم </a:t>
            </a:r>
            <a:r>
              <a:rPr lang="ar-SA" dirty="0" smtClean="0">
                <a:latin typeface="Arial" pitchFamily="34" charset="0"/>
                <a:cs typeface="Arial" pitchFamily="34" charset="0"/>
              </a:rPr>
              <a:t>تعويض السوائل </a:t>
            </a:r>
            <a:r>
              <a:rPr lang="ar-SA" dirty="0" smtClean="0">
                <a:latin typeface="Arial" pitchFamily="34" charset="0"/>
                <a:cs typeface="Arial" pitchFamily="34" charset="0"/>
              </a:rPr>
              <a:t>التي </a:t>
            </a:r>
            <a:r>
              <a:rPr lang="ar-SA" dirty="0" smtClean="0">
                <a:latin typeface="Arial" pitchFamily="34" charset="0"/>
                <a:cs typeface="Arial" pitchFamily="34" charset="0"/>
              </a:rPr>
              <a:t>تحوي </a:t>
            </a:r>
            <a:r>
              <a:rPr lang="ar-SA" dirty="0" smtClean="0">
                <a:latin typeface="Arial" pitchFamily="34" charset="0"/>
                <a:cs typeface="Arial" pitchFamily="34" charset="0"/>
              </a:rPr>
              <a:t>على </a:t>
            </a:r>
            <a:r>
              <a:rPr lang="ar-SA" dirty="0" err="1" smtClean="0">
                <a:latin typeface="Arial" pitchFamily="34" charset="0"/>
                <a:cs typeface="Arial" pitchFamily="34" charset="0"/>
              </a:rPr>
              <a:t>الدكستروز</a:t>
            </a:r>
            <a:r>
              <a:rPr lang="ar-SA" dirty="0" smtClean="0">
                <a:latin typeface="Arial" pitchFamily="34" charset="0"/>
                <a:cs typeface="Arial" pitchFamily="34" charset="0"/>
              </a:rPr>
              <a:t> </a:t>
            </a:r>
            <a:r>
              <a:rPr lang="ar-SA" dirty="0" smtClean="0">
                <a:latin typeface="Arial" pitchFamily="34" charset="0"/>
                <a:cs typeface="Arial" pitchFamily="34" charset="0"/>
              </a:rPr>
              <a:t> </a:t>
            </a:r>
            <a:r>
              <a:rPr lang="ar-SA" dirty="0" smtClean="0">
                <a:latin typeface="Arial" pitchFamily="34" charset="0"/>
                <a:cs typeface="Arial" pitchFamily="34" charset="0"/>
              </a:rPr>
              <a:t>. </a:t>
            </a:r>
            <a:r>
              <a:rPr lang="ar-SA" dirty="0" smtClean="0">
                <a:latin typeface="Arial" pitchFamily="34" charset="0"/>
                <a:cs typeface="Arial" pitchFamily="34" charset="0"/>
              </a:rPr>
              <a:t> </a:t>
            </a:r>
            <a:endParaRPr lang="en-US" dirty="0" smtClean="0">
              <a:latin typeface="Arial" pitchFamily="34" charset="0"/>
              <a:cs typeface="Arial" pitchFamily="34" charset="0"/>
            </a:endParaRPr>
          </a:p>
        </p:txBody>
      </p:sp>
      <p:sp>
        <p:nvSpPr>
          <p:cNvPr id="12" name="TextBox 11"/>
          <p:cNvSpPr txBox="1"/>
          <p:nvPr/>
        </p:nvSpPr>
        <p:spPr>
          <a:xfrm>
            <a:off x="533400" y="5105400"/>
            <a:ext cx="8305800" cy="861774"/>
          </a:xfrm>
          <a:prstGeom prst="rect">
            <a:avLst/>
          </a:prstGeom>
          <a:noFill/>
        </p:spPr>
        <p:txBody>
          <a:bodyPr wrap="square" rtlCol="1">
            <a:spAutoFit/>
          </a:bodyPr>
          <a:lstStyle/>
          <a:p>
            <a:pPr lvl="0" algn="just" rtl="1">
              <a:buFont typeface="Courier New" pitchFamily="49" charset="0"/>
              <a:buChar char="o"/>
            </a:pPr>
            <a:r>
              <a:rPr lang="ar-SY" dirty="0" smtClean="0">
                <a:latin typeface="Arial" pitchFamily="34" charset="0"/>
                <a:cs typeface="Arial" pitchFamily="34" charset="0"/>
              </a:rPr>
              <a:t> </a:t>
            </a:r>
            <a:r>
              <a:rPr lang="ar-SA" dirty="0" smtClean="0">
                <a:latin typeface="Arial" pitchFamily="34" charset="0"/>
                <a:cs typeface="Arial" pitchFamily="34" charset="0"/>
              </a:rPr>
              <a:t>التعويض السائلي نسبي و يجب أن يتم حتى الحصول على نتاج بولي يتجاوز 30 ملم/الساعة، </a:t>
            </a:r>
            <a:r>
              <a:rPr lang="ar-SA" dirty="0" smtClean="0">
                <a:latin typeface="Arial" pitchFamily="34" charset="0"/>
                <a:cs typeface="Arial" pitchFamily="34" charset="0"/>
              </a:rPr>
              <a:t>وعند </a:t>
            </a:r>
            <a:r>
              <a:rPr lang="ar-SA" dirty="0" smtClean="0">
                <a:latin typeface="Arial" pitchFamily="34" charset="0"/>
                <a:cs typeface="Arial" pitchFamily="34" charset="0"/>
              </a:rPr>
              <a:t>الأطفال أكثر من 1 ملم/ كغ/ ساعة.</a:t>
            </a:r>
            <a:endParaRPr lang="en-US"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down)">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down)">
                                      <p:cBhvr>
                                        <p:cTn id="4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0" grpId="0"/>
      <p:bldP spid="11" grpId="0"/>
      <p:bldP spid="1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228600" y="533400"/>
            <a:ext cx="8991600" cy="838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الغروانيات:</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76200" y="5105400"/>
            <a:ext cx="8763000" cy="106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just" rtl="1">
              <a:lnSpc>
                <a:spcPct val="15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1/2 * نسبة السطح المحروق * وزن الجسم</a:t>
            </a:r>
          </a:p>
        </p:txBody>
      </p:sp>
      <p:sp>
        <p:nvSpPr>
          <p:cNvPr id="7" name="TextBox 6"/>
          <p:cNvSpPr txBox="1"/>
          <p:nvPr/>
        </p:nvSpPr>
        <p:spPr>
          <a:xfrm>
            <a:off x="152400" y="1828800"/>
            <a:ext cx="8686800" cy="658835"/>
          </a:xfrm>
          <a:prstGeom prst="rect">
            <a:avLst/>
          </a:prstGeom>
          <a:noFill/>
        </p:spPr>
        <p:txBody>
          <a:bodyPr wrap="square" rtlCol="1">
            <a:spAutoFit/>
          </a:bodyPr>
          <a:lstStyle/>
          <a:p>
            <a:pPr lvl="0" algn="just" rtl="1">
              <a:lnSpc>
                <a:spcPct val="15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محاليل بروتينة (بلاسما) تستخدم لإبقاء السوائل ضمن الأوعية الدموية</a:t>
            </a:r>
          </a:p>
        </p:txBody>
      </p:sp>
      <p:sp>
        <p:nvSpPr>
          <p:cNvPr id="8" name="TextBox 7"/>
          <p:cNvSpPr txBox="1"/>
          <p:nvPr/>
        </p:nvSpPr>
        <p:spPr>
          <a:xfrm>
            <a:off x="228600" y="2667000"/>
            <a:ext cx="8610600" cy="1305165"/>
          </a:xfrm>
          <a:prstGeom prst="rect">
            <a:avLst/>
          </a:prstGeom>
          <a:noFill/>
        </p:spPr>
        <p:txBody>
          <a:bodyPr wrap="square" rtlCol="1">
            <a:spAutoFit/>
          </a:bodyPr>
          <a:lstStyle/>
          <a:p>
            <a:pPr lvl="0" algn="just" rtl="1">
              <a:lnSpc>
                <a:spcPct val="15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استخدامها في المرحلة المبكرة يؤدي إلى انصباب الغروانيات في الحيز الثالث و تشكيل وذمة كبيرة.</a:t>
            </a:r>
          </a:p>
        </p:txBody>
      </p:sp>
      <p:sp>
        <p:nvSpPr>
          <p:cNvPr id="9" name="TextBox 8"/>
          <p:cNvSpPr txBox="1"/>
          <p:nvPr/>
        </p:nvSpPr>
        <p:spPr>
          <a:xfrm>
            <a:off x="381000" y="3841750"/>
            <a:ext cx="8458200" cy="658835"/>
          </a:xfrm>
          <a:prstGeom prst="rect">
            <a:avLst/>
          </a:prstGeom>
          <a:noFill/>
        </p:spPr>
        <p:txBody>
          <a:bodyPr wrap="square" rtlCol="1">
            <a:spAutoFit/>
          </a:bodyPr>
          <a:lstStyle/>
          <a:p>
            <a:pPr lvl="0" algn="just" rtl="1">
              <a:lnSpc>
                <a:spcPct val="15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تستخدم بدءاً من اليوم الثاني للحرق</a:t>
            </a:r>
          </a:p>
        </p:txBody>
      </p:sp>
      <p:sp>
        <p:nvSpPr>
          <p:cNvPr id="11" name="TextBox 10"/>
          <p:cNvSpPr txBox="1"/>
          <p:nvPr/>
        </p:nvSpPr>
        <p:spPr>
          <a:xfrm>
            <a:off x="457200" y="4451350"/>
            <a:ext cx="8382000" cy="658835"/>
          </a:xfrm>
          <a:prstGeom prst="rect">
            <a:avLst/>
          </a:prstGeom>
          <a:noFill/>
        </p:spPr>
        <p:txBody>
          <a:bodyPr wrap="square" rtlCol="1">
            <a:spAutoFit/>
          </a:bodyPr>
          <a:lstStyle/>
          <a:p>
            <a:pPr lvl="0" algn="just" rtl="1">
              <a:lnSpc>
                <a:spcPct val="15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يتم حساب حاجة المريض منها على الشكل التالي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lide(fromBottom)">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lide(fromBottom)">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lide(fromBottom)">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slide(fromBottom)">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slide(fromBottom)">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95400" y="76200"/>
            <a:ext cx="6629400" cy="838200"/>
          </a:xfrm>
        </p:spPr>
        <p:txBody>
          <a:bodyPr>
            <a:normAutofit/>
          </a:bodyPr>
          <a:lstStyle/>
          <a:p>
            <a:pPr rtl="1"/>
            <a:r>
              <a:rPr lang="ar-SA" sz="4800" dirty="0" smtClean="0">
                <a:solidFill>
                  <a:schemeClr val="tx1">
                    <a:lumMod val="95000"/>
                  </a:schemeClr>
                </a:solidFill>
                <a:latin typeface="Arial" pitchFamily="34" charset="0"/>
                <a:cs typeface="Arial" pitchFamily="34" charset="0"/>
              </a:rPr>
              <a:t>التنظيم في رعاية الحروق</a:t>
            </a:r>
            <a:r>
              <a:rPr lang="ar-SY" sz="4800" dirty="0" smtClean="0">
                <a:solidFill>
                  <a:schemeClr val="tx1">
                    <a:lumMod val="95000"/>
                  </a:schemeClr>
                </a:solidFill>
                <a:latin typeface="Arial" pitchFamily="34" charset="0"/>
                <a:cs typeface="Arial" pitchFamily="34" charset="0"/>
              </a:rPr>
              <a:t> 1</a:t>
            </a:r>
            <a:endParaRPr lang="en-US" sz="4800" dirty="0">
              <a:solidFill>
                <a:schemeClr val="tx1">
                  <a:lumMod val="95000"/>
                </a:schemeClr>
              </a:solidFill>
              <a:latin typeface="Arial" pitchFamily="34" charset="0"/>
              <a:cs typeface="Arial" pitchFamily="34" charset="0"/>
            </a:endParaRPr>
          </a:p>
        </p:txBody>
      </p:sp>
      <p:sp>
        <p:nvSpPr>
          <p:cNvPr id="5127" name="Rectangle 7"/>
          <p:cNvSpPr>
            <a:spLocks noGrp="1" noChangeArrowheads="1"/>
          </p:cNvSpPr>
          <p:nvPr>
            <p:ph idx="1"/>
          </p:nvPr>
        </p:nvSpPr>
        <p:spPr>
          <a:xfrm>
            <a:off x="838200" y="1447800"/>
            <a:ext cx="8382000" cy="3962400"/>
          </a:xfrm>
        </p:spPr>
        <p:txBody>
          <a:bodyPr/>
          <a:lstStyle/>
          <a:p>
            <a:pPr algn="just" rtl="1"/>
            <a:r>
              <a:rPr lang="ar-SA" sz="3000" dirty="0" smtClean="0">
                <a:effectLst>
                  <a:outerShdw blurRad="50800" dist="38100" dir="2700000" algn="tl" rotWithShape="0">
                    <a:prstClr val="black">
                      <a:alpha val="40000"/>
                    </a:prstClr>
                  </a:outerShdw>
                </a:effectLst>
                <a:latin typeface="Arial" pitchFamily="34" charset="0"/>
                <a:cs typeface="Arial" pitchFamily="34" charset="0"/>
              </a:rPr>
              <a:t>إن الجوهر الأساسي في رعاية الحروق هو وجود الفريق المتكامل</a:t>
            </a:r>
            <a:endParaRPr lang="en-US" sz="3000" dirty="0" smtClean="0">
              <a:effectLst>
                <a:outerShdw blurRad="50800" dist="38100" dir="2700000" algn="tl" rotWithShape="0">
                  <a:prstClr val="black">
                    <a:alpha val="40000"/>
                  </a:prstClr>
                </a:outerShdw>
              </a:effectLst>
              <a:latin typeface="Arial" pitchFamily="34" charset="0"/>
              <a:cs typeface="Arial" pitchFamily="34" charset="0"/>
            </a:endParaRPr>
          </a:p>
          <a:p>
            <a:pPr algn="just" rtl="1"/>
            <a:r>
              <a:rPr lang="ar-SA" sz="3000" dirty="0" smtClean="0">
                <a:effectLst>
                  <a:outerShdw blurRad="50800" dist="38100" dir="2700000" algn="tl" rotWithShape="0">
                    <a:prstClr val="black">
                      <a:alpha val="40000"/>
                    </a:prstClr>
                  </a:outerShdw>
                </a:effectLst>
                <a:latin typeface="Arial" pitchFamily="34" charset="0"/>
                <a:cs typeface="Arial" pitchFamily="34" charset="0"/>
              </a:rPr>
              <a:t>لا يمكن لطبيب بمفرده الاستجابة لكافة متطلبات المريض المحروق الحادة وطويلة الأمل</a:t>
            </a:r>
            <a:endParaRPr lang="en-US" sz="3000" dirty="0" smtClean="0">
              <a:effectLst>
                <a:outerShdw blurRad="50800" dist="38100" dir="2700000" algn="tl" rotWithShape="0">
                  <a:prstClr val="black">
                    <a:alpha val="40000"/>
                  </a:prstClr>
                </a:outerShdw>
              </a:effectLst>
              <a:latin typeface="Arial" pitchFamily="34" charset="0"/>
              <a:cs typeface="Arial" pitchFamily="34" charset="0"/>
            </a:endParaRPr>
          </a:p>
          <a:p>
            <a:pPr algn="just" rtl="1"/>
            <a:r>
              <a:rPr lang="ar-SA" sz="3000" dirty="0" smtClean="0">
                <a:effectLst>
                  <a:outerShdw blurRad="50800" dist="38100" dir="2700000" algn="tl" rotWithShape="0">
                    <a:prstClr val="black">
                      <a:alpha val="40000"/>
                    </a:prstClr>
                  </a:outerShdw>
                </a:effectLst>
                <a:latin typeface="Arial" pitchFamily="34" charset="0"/>
                <a:cs typeface="Arial" pitchFamily="34" charset="0"/>
              </a:rPr>
              <a:t>والأمثل في تدبير الحروق هو إنشاء مراكز متخصصة لها، تتضمن أطباء ذوي خبرة (جراحي تجميل، أطباء إنعاش، مخدرين)، ممرضين متمرسين في مجال رعاية الحروق ، معالجيين فيزيائيين وعاملين اجتماعيين و أطباء نفسيين</a:t>
            </a:r>
            <a:r>
              <a:rPr lang="ar-SA" sz="3000" b="1" dirty="0" smtClean="0">
                <a:effectLst>
                  <a:outerShdw blurRad="50800" dist="38100" dir="2700000" algn="tl" rotWithShape="0">
                    <a:prstClr val="black">
                      <a:alpha val="40000"/>
                    </a:prstClr>
                  </a:outerShdw>
                </a:effectLst>
                <a:latin typeface="Arial" pitchFamily="34" charset="0"/>
                <a:cs typeface="Arial" pitchFamily="34" charset="0"/>
              </a:rPr>
              <a:t> </a:t>
            </a:r>
            <a:endParaRPr lang="en-US" sz="3000" dirty="0" smtClean="0">
              <a:effectLst>
                <a:outerShdw blurRad="50800" dist="38100" dir="2700000" algn="tl" rotWithShape="0">
                  <a:prstClr val="black">
                    <a:alpha val="40000"/>
                  </a:prstClr>
                </a:outerShdw>
              </a:effectLst>
              <a:latin typeface="Arial" pitchFamily="34" charset="0"/>
              <a:cs typeface="Arial" pitchFamily="34" charset="0"/>
            </a:endParaRPr>
          </a:p>
          <a:p>
            <a:pPr algn="just" rtl="1"/>
            <a:endParaRPr lang="ar-SA" sz="3000" dirty="0">
              <a:effectLst>
                <a:outerShdw blurRad="50800" dist="38100" dir="2700000" algn="tl" rotWithShape="0">
                  <a:prstClr val="black">
                    <a:alpha val="40000"/>
                  </a:prstClr>
                </a:outerShdw>
              </a:effectLst>
              <a:latin typeface="Arial" pitchFamily="34" charset="0"/>
              <a:cs typeface="Arial" pitchFamily="34" charset="0"/>
            </a:endParaRPr>
          </a:p>
        </p:txBody>
      </p:sp>
      <p:sp>
        <p:nvSpPr>
          <p:cNvPr id="4" name="TextBox 3"/>
          <p:cNvSpPr txBox="1"/>
          <p:nvPr/>
        </p:nvSpPr>
        <p:spPr>
          <a:xfrm>
            <a:off x="1143000" y="5562600"/>
            <a:ext cx="8077200" cy="1384995"/>
          </a:xfrm>
          <a:prstGeom prst="rect">
            <a:avLst/>
          </a:prstGeom>
          <a:noFill/>
        </p:spPr>
        <p:txBody>
          <a:bodyPr wrap="square" rtlCol="0">
            <a:spAutoFit/>
          </a:bodyPr>
          <a:lstStyle/>
          <a:p>
            <a:pPr algn="ctr" rtl="1"/>
            <a:r>
              <a:rPr lang="ar-SA" sz="2800" dirty="0" smtClean="0">
                <a:effectLst>
                  <a:outerShdw blurRad="50800" dist="38100" dir="2700000" algn="tl" rotWithShape="0">
                    <a:prstClr val="black">
                      <a:alpha val="40000"/>
                    </a:prstClr>
                  </a:outerShdw>
                </a:effectLst>
                <a:latin typeface="Arial" pitchFamily="34" charset="0"/>
                <a:cs typeface="Arial" pitchFamily="34" charset="0"/>
              </a:rPr>
              <a:t>وباستثناء الحروق الصغيرة يجب إحالة المريض المصاب بأذية حرارية إلى مركز مختص بالحروق</a:t>
            </a:r>
            <a:endParaRPr lang="en-US" sz="2800" dirty="0" smtClean="0">
              <a:effectLst>
                <a:outerShdw blurRad="50800" dist="38100" dir="2700000" algn="tl" rotWithShape="0">
                  <a:prstClr val="black">
                    <a:alpha val="40000"/>
                  </a:prstClr>
                </a:outerShdw>
              </a:effectLst>
              <a:latin typeface="Arial" pitchFamily="34" charset="0"/>
              <a:cs typeface="Arial" pitchFamily="34" charset="0"/>
            </a:endParaRP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6"/>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127">
                                            <p:txEl>
                                              <p:pRg st="0" end="0"/>
                                            </p:txEl>
                                          </p:spTgt>
                                        </p:tgtEl>
                                        <p:attrNameLst>
                                          <p:attrName>style.visibility</p:attrName>
                                        </p:attrNameLst>
                                      </p:cBhvr>
                                      <p:to>
                                        <p:strVal val="visible"/>
                                      </p:to>
                                    </p:set>
                                    <p:anim calcmode="lin" valueType="num">
                                      <p:cBhvr additive="base">
                                        <p:cTn id="11" dur="3000" fill="hold"/>
                                        <p:tgtEl>
                                          <p:spTgt spid="5127">
                                            <p:txEl>
                                              <p:pRg st="0" end="0"/>
                                            </p:txEl>
                                          </p:spTgt>
                                        </p:tgtEl>
                                        <p:attrNameLst>
                                          <p:attrName>ppt_x</p:attrName>
                                        </p:attrNameLst>
                                      </p:cBhvr>
                                      <p:tavLst>
                                        <p:tav tm="0">
                                          <p:val>
                                            <p:strVal val="#ppt_x"/>
                                          </p:val>
                                        </p:tav>
                                        <p:tav tm="100000">
                                          <p:val>
                                            <p:strVal val="#ppt_x"/>
                                          </p:val>
                                        </p:tav>
                                      </p:tavLst>
                                    </p:anim>
                                    <p:anim calcmode="lin" valueType="num">
                                      <p:cBhvr additive="base">
                                        <p:cTn id="12" dur="3000" fill="hold"/>
                                        <p:tgtEl>
                                          <p:spTgt spid="5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127">
                                            <p:txEl>
                                              <p:pRg st="1" end="1"/>
                                            </p:txEl>
                                          </p:spTgt>
                                        </p:tgtEl>
                                        <p:attrNameLst>
                                          <p:attrName>style.visibility</p:attrName>
                                        </p:attrNameLst>
                                      </p:cBhvr>
                                      <p:to>
                                        <p:strVal val="visible"/>
                                      </p:to>
                                    </p:set>
                                    <p:anim calcmode="lin" valueType="num">
                                      <p:cBhvr additive="base">
                                        <p:cTn id="17" dur="3000" fill="hold"/>
                                        <p:tgtEl>
                                          <p:spTgt spid="5127">
                                            <p:txEl>
                                              <p:pRg st="1" end="1"/>
                                            </p:txEl>
                                          </p:spTgt>
                                        </p:tgtEl>
                                        <p:attrNameLst>
                                          <p:attrName>ppt_x</p:attrName>
                                        </p:attrNameLst>
                                      </p:cBhvr>
                                      <p:tavLst>
                                        <p:tav tm="0">
                                          <p:val>
                                            <p:strVal val="#ppt_x"/>
                                          </p:val>
                                        </p:tav>
                                        <p:tav tm="100000">
                                          <p:val>
                                            <p:strVal val="#ppt_x"/>
                                          </p:val>
                                        </p:tav>
                                      </p:tavLst>
                                    </p:anim>
                                    <p:anim calcmode="lin" valueType="num">
                                      <p:cBhvr additive="base">
                                        <p:cTn id="18" dur="3000" fill="hold"/>
                                        <p:tgtEl>
                                          <p:spTgt spid="51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127">
                                            <p:txEl>
                                              <p:pRg st="2" end="2"/>
                                            </p:txEl>
                                          </p:spTgt>
                                        </p:tgtEl>
                                        <p:attrNameLst>
                                          <p:attrName>style.visibility</p:attrName>
                                        </p:attrNameLst>
                                      </p:cBhvr>
                                      <p:to>
                                        <p:strVal val="visible"/>
                                      </p:to>
                                    </p:set>
                                    <p:anim calcmode="lin" valueType="num">
                                      <p:cBhvr additive="base">
                                        <p:cTn id="23" dur="3000" fill="hold"/>
                                        <p:tgtEl>
                                          <p:spTgt spid="5127">
                                            <p:txEl>
                                              <p:pRg st="2" end="2"/>
                                            </p:txEl>
                                          </p:spTgt>
                                        </p:tgtEl>
                                        <p:attrNameLst>
                                          <p:attrName>ppt_x</p:attrName>
                                        </p:attrNameLst>
                                      </p:cBhvr>
                                      <p:tavLst>
                                        <p:tav tm="0">
                                          <p:val>
                                            <p:strVal val="#ppt_x"/>
                                          </p:val>
                                        </p:tav>
                                        <p:tav tm="100000">
                                          <p:val>
                                            <p:strVal val="#ppt_x"/>
                                          </p:val>
                                        </p:tav>
                                      </p:tavLst>
                                    </p:anim>
                                    <p:anim calcmode="lin" valueType="num">
                                      <p:cBhvr additive="base">
                                        <p:cTn id="24" dur="3000" fill="hold"/>
                                        <p:tgtEl>
                                          <p:spTgt spid="51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3000" fill="hold"/>
                                        <p:tgtEl>
                                          <p:spTgt spid="4"/>
                                        </p:tgtEl>
                                        <p:attrNameLst>
                                          <p:attrName>ppt_x</p:attrName>
                                        </p:attrNameLst>
                                      </p:cBhvr>
                                      <p:tavLst>
                                        <p:tav tm="0">
                                          <p:val>
                                            <p:strVal val="#ppt_x"/>
                                          </p:val>
                                        </p:tav>
                                        <p:tav tm="100000">
                                          <p:val>
                                            <p:strVal val="#ppt_x"/>
                                          </p:val>
                                        </p:tav>
                                      </p:tavLst>
                                    </p:anim>
                                    <p:anim calcmode="lin" valueType="num">
                                      <p:cBhvr additive="base">
                                        <p:cTn id="30" dur="3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127" grpId="0" uiExpand="1" build="p"/>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228600" y="838200"/>
            <a:ext cx="8991600" cy="5334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تدبير مرضى الحروق</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685800" y="4876800"/>
            <a:ext cx="8153400" cy="12954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just" rtl="1">
              <a:lnSpc>
                <a:spcPct val="200000"/>
              </a:lnSpc>
              <a:buFont typeface="Wingdings" pitchFamily="2" charset="2"/>
              <a:buChar char="§"/>
            </a:pPr>
            <a:r>
              <a:rPr lang="ar-SY" sz="3600" dirty="0" smtClean="0">
                <a:latin typeface="Arial" pitchFamily="34" charset="0"/>
                <a:cs typeface="Arial" pitchFamily="34" charset="0"/>
              </a:rPr>
              <a:t> </a:t>
            </a:r>
            <a:r>
              <a:rPr lang="ar-SA" sz="3600" dirty="0" smtClean="0">
                <a:latin typeface="Arial" pitchFamily="34" charset="0"/>
                <a:cs typeface="Arial" pitchFamily="34" charset="0"/>
              </a:rPr>
              <a:t>تسكين الألم</a:t>
            </a:r>
          </a:p>
        </p:txBody>
      </p:sp>
      <p:sp>
        <p:nvSpPr>
          <p:cNvPr id="6" name="TextBox 5"/>
          <p:cNvSpPr txBox="1"/>
          <p:nvPr/>
        </p:nvSpPr>
        <p:spPr>
          <a:xfrm>
            <a:off x="533400" y="1981200"/>
            <a:ext cx="8305800" cy="1028423"/>
          </a:xfrm>
          <a:prstGeom prst="rect">
            <a:avLst/>
          </a:prstGeom>
          <a:noFill/>
        </p:spPr>
        <p:txBody>
          <a:bodyPr wrap="square" rtlCol="1">
            <a:spAutoFit/>
          </a:bodyPr>
          <a:lstStyle/>
          <a:p>
            <a:pPr lvl="0" algn="just" rtl="1">
              <a:lnSpc>
                <a:spcPct val="200000"/>
              </a:lnSpc>
              <a:buFont typeface="Wingdings" pitchFamily="2" charset="2"/>
              <a:buChar char="§"/>
            </a:pPr>
            <a:r>
              <a:rPr lang="ar-SY" sz="3600" dirty="0" smtClean="0">
                <a:latin typeface="Arial" pitchFamily="34" charset="0"/>
                <a:cs typeface="Arial" pitchFamily="34" charset="0"/>
              </a:rPr>
              <a:t> </a:t>
            </a:r>
            <a:r>
              <a:rPr lang="ar-SA" sz="3600" dirty="0" smtClean="0">
                <a:latin typeface="Arial" pitchFamily="34" charset="0"/>
                <a:cs typeface="Arial" pitchFamily="34" charset="0"/>
              </a:rPr>
              <a:t>التغذية</a:t>
            </a:r>
          </a:p>
        </p:txBody>
      </p:sp>
      <p:sp>
        <p:nvSpPr>
          <p:cNvPr id="7" name="TextBox 6"/>
          <p:cNvSpPr txBox="1"/>
          <p:nvPr/>
        </p:nvSpPr>
        <p:spPr>
          <a:xfrm>
            <a:off x="653469" y="2743201"/>
            <a:ext cx="8185731" cy="1028423"/>
          </a:xfrm>
          <a:prstGeom prst="rect">
            <a:avLst/>
          </a:prstGeom>
          <a:noFill/>
        </p:spPr>
        <p:txBody>
          <a:bodyPr wrap="square" rtlCol="1">
            <a:spAutoFit/>
          </a:bodyPr>
          <a:lstStyle/>
          <a:p>
            <a:pPr lvl="0" algn="just" rtl="1">
              <a:lnSpc>
                <a:spcPct val="200000"/>
              </a:lnSpc>
              <a:buFont typeface="Wingdings" pitchFamily="2" charset="2"/>
              <a:buChar char="§"/>
            </a:pPr>
            <a:r>
              <a:rPr lang="ar-SY" sz="3600" dirty="0" smtClean="0">
                <a:latin typeface="Arial" pitchFamily="34" charset="0"/>
                <a:cs typeface="Arial" pitchFamily="34" charset="0"/>
              </a:rPr>
              <a:t> </a:t>
            </a:r>
            <a:r>
              <a:rPr lang="ar-SA" sz="3600" dirty="0" smtClean="0">
                <a:latin typeface="Arial" pitchFamily="34" charset="0"/>
                <a:cs typeface="Arial" pitchFamily="34" charset="0"/>
              </a:rPr>
              <a:t>الوقاية المعدية المعوية</a:t>
            </a:r>
          </a:p>
        </p:txBody>
      </p:sp>
      <p:sp>
        <p:nvSpPr>
          <p:cNvPr id="8" name="TextBox 7"/>
          <p:cNvSpPr txBox="1"/>
          <p:nvPr/>
        </p:nvSpPr>
        <p:spPr>
          <a:xfrm>
            <a:off x="533400" y="3429001"/>
            <a:ext cx="8305800" cy="1028423"/>
          </a:xfrm>
          <a:prstGeom prst="rect">
            <a:avLst/>
          </a:prstGeom>
          <a:noFill/>
        </p:spPr>
        <p:txBody>
          <a:bodyPr wrap="square" rtlCol="1">
            <a:spAutoFit/>
          </a:bodyPr>
          <a:lstStyle/>
          <a:p>
            <a:pPr lvl="0" algn="just" rtl="1">
              <a:lnSpc>
                <a:spcPct val="200000"/>
              </a:lnSpc>
              <a:buFont typeface="Wingdings" pitchFamily="2" charset="2"/>
              <a:buChar char="§"/>
            </a:pPr>
            <a:r>
              <a:rPr lang="ar-SY" sz="3600" dirty="0" smtClean="0">
                <a:latin typeface="Arial" pitchFamily="34" charset="0"/>
                <a:cs typeface="Arial" pitchFamily="34" charset="0"/>
              </a:rPr>
              <a:t> </a:t>
            </a:r>
            <a:r>
              <a:rPr lang="ar-SA" sz="3600" dirty="0" smtClean="0">
                <a:latin typeface="Arial" pitchFamily="34" charset="0"/>
                <a:cs typeface="Arial" pitchFamily="34" charset="0"/>
              </a:rPr>
              <a:t>الخثار الوريدي العميق</a:t>
            </a:r>
          </a:p>
        </p:txBody>
      </p:sp>
      <p:sp>
        <p:nvSpPr>
          <p:cNvPr id="9" name="TextBox 8"/>
          <p:cNvSpPr txBox="1"/>
          <p:nvPr/>
        </p:nvSpPr>
        <p:spPr>
          <a:xfrm>
            <a:off x="838200" y="4191000"/>
            <a:ext cx="8001000" cy="1028423"/>
          </a:xfrm>
          <a:prstGeom prst="rect">
            <a:avLst/>
          </a:prstGeom>
          <a:noFill/>
        </p:spPr>
        <p:txBody>
          <a:bodyPr wrap="square" rtlCol="1">
            <a:spAutoFit/>
          </a:bodyPr>
          <a:lstStyle/>
          <a:p>
            <a:pPr lvl="0" algn="just" rtl="1">
              <a:lnSpc>
                <a:spcPct val="200000"/>
              </a:lnSpc>
              <a:buFont typeface="Wingdings" pitchFamily="2" charset="2"/>
              <a:buChar char="§"/>
            </a:pPr>
            <a:r>
              <a:rPr lang="ar-SY" sz="3600" dirty="0" smtClean="0">
                <a:latin typeface="Arial" pitchFamily="34" charset="0"/>
                <a:cs typeface="Arial" pitchFamily="34" charset="0"/>
              </a:rPr>
              <a:t> </a:t>
            </a:r>
            <a:r>
              <a:rPr lang="ar-SA" sz="3600" dirty="0" smtClean="0">
                <a:latin typeface="Arial" pitchFamily="34" charset="0"/>
                <a:cs typeface="Arial" pitchFamily="34" charset="0"/>
              </a:rPr>
              <a:t>الإنتان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500" fill="hold"/>
                                        <p:tgtEl>
                                          <p:spTgt spid="5"/>
                                        </p:tgtEl>
                                        <p:attrNameLst>
                                          <p:attrName>ppt_x</p:attrName>
                                        </p:attrNameLst>
                                      </p:cBhvr>
                                      <p:tavLst>
                                        <p:tav tm="0">
                                          <p:val>
                                            <p:strVal val="#ppt_x"/>
                                          </p:val>
                                        </p:tav>
                                        <p:tav tm="100000">
                                          <p:val>
                                            <p:strVal val="#ppt_x"/>
                                          </p:val>
                                        </p:tav>
                                      </p:tavLst>
                                    </p:anim>
                                    <p:anim calcmode="lin" valueType="num">
                                      <p:cBhvr additive="base">
                                        <p:cTn id="3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76200" y="152400"/>
            <a:ext cx="8991600" cy="838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التغذية</a:t>
            </a:r>
            <a:r>
              <a:rPr lang="ar-SY"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 1</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381000" y="4953000"/>
            <a:ext cx="8458200" cy="1524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just" rtl="1">
              <a:lnSpc>
                <a:spcPct val="150000"/>
              </a:lnSpc>
              <a:buFont typeface="Wingdings" pitchFamily="2" charset="2"/>
              <a:buChar char="§"/>
            </a:pPr>
            <a:r>
              <a:rPr lang="ar-SY" sz="2600" dirty="0" smtClean="0">
                <a:latin typeface="Arial" pitchFamily="34" charset="0"/>
                <a:cs typeface="Arial" pitchFamily="34" charset="0"/>
              </a:rPr>
              <a:t> </a:t>
            </a:r>
            <a:r>
              <a:rPr lang="ar-SA" sz="2600" dirty="0" smtClean="0">
                <a:latin typeface="Arial" pitchFamily="34" charset="0"/>
                <a:cs typeface="Arial" pitchFamily="34" charset="0"/>
              </a:rPr>
              <a:t>الحروق &lt; 20% من مساحة الجسم يمكن أن يتم فيها التعويض الغذائي عن طريق الفم</a:t>
            </a:r>
          </a:p>
        </p:txBody>
      </p:sp>
      <p:sp>
        <p:nvSpPr>
          <p:cNvPr id="7" name="TextBox 6"/>
          <p:cNvSpPr txBox="1"/>
          <p:nvPr/>
        </p:nvSpPr>
        <p:spPr>
          <a:xfrm>
            <a:off x="457200" y="1555750"/>
            <a:ext cx="8382000" cy="618374"/>
          </a:xfrm>
          <a:prstGeom prst="rect">
            <a:avLst/>
          </a:prstGeom>
          <a:noFill/>
        </p:spPr>
        <p:txBody>
          <a:bodyPr wrap="square" rtlCol="1">
            <a:spAutoFit/>
          </a:bodyPr>
          <a:lstStyle/>
          <a:p>
            <a:pPr lvl="0" algn="just" rtl="1">
              <a:lnSpc>
                <a:spcPct val="150000"/>
              </a:lnSpc>
              <a:buFont typeface="Wingdings" pitchFamily="2" charset="2"/>
              <a:buChar char="§"/>
            </a:pPr>
            <a:r>
              <a:rPr lang="ar-SY" sz="2600" dirty="0" smtClean="0">
                <a:latin typeface="Arial" pitchFamily="34" charset="0"/>
                <a:cs typeface="Arial" pitchFamily="34" charset="0"/>
              </a:rPr>
              <a:t> </a:t>
            </a:r>
            <a:r>
              <a:rPr lang="ar-SA" sz="2600" dirty="0" smtClean="0">
                <a:latin typeface="Arial" pitchFamily="34" charset="0"/>
                <a:cs typeface="Arial" pitchFamily="34" charset="0"/>
              </a:rPr>
              <a:t>هناك فرط استقلاب و فرط تقويض حاصل بعد الأذية الحرارية مباشرة</a:t>
            </a:r>
          </a:p>
        </p:txBody>
      </p:sp>
      <p:sp>
        <p:nvSpPr>
          <p:cNvPr id="8" name="TextBox 7"/>
          <p:cNvSpPr txBox="1"/>
          <p:nvPr/>
        </p:nvSpPr>
        <p:spPr>
          <a:xfrm>
            <a:off x="152400" y="2373352"/>
            <a:ext cx="8686800" cy="1218539"/>
          </a:xfrm>
          <a:prstGeom prst="rect">
            <a:avLst/>
          </a:prstGeom>
          <a:noFill/>
        </p:spPr>
        <p:txBody>
          <a:bodyPr wrap="square" rtlCol="1">
            <a:spAutoFit/>
          </a:bodyPr>
          <a:lstStyle/>
          <a:p>
            <a:pPr lvl="0" algn="just" rtl="1">
              <a:lnSpc>
                <a:spcPct val="150000"/>
              </a:lnSpc>
              <a:buFont typeface="Wingdings" pitchFamily="2" charset="2"/>
              <a:buChar char="§"/>
            </a:pPr>
            <a:r>
              <a:rPr lang="ar-SY" sz="2600" dirty="0" smtClean="0">
                <a:latin typeface="Arial" pitchFamily="34" charset="0"/>
                <a:cs typeface="Arial" pitchFamily="34" charset="0"/>
              </a:rPr>
              <a:t> </a:t>
            </a:r>
            <a:r>
              <a:rPr lang="ar-SA" sz="2600" dirty="0" smtClean="0">
                <a:latin typeface="Arial" pitchFamily="34" charset="0"/>
                <a:cs typeface="Arial" pitchFamily="34" charset="0"/>
              </a:rPr>
              <a:t>حاجة المحروق للغذاء لا تقتصر على شفاء المناطق المحروقة بل تتعداه إلى الطعوم الجلدية و المناطق المعطية</a:t>
            </a:r>
          </a:p>
        </p:txBody>
      </p:sp>
      <p:sp>
        <p:nvSpPr>
          <p:cNvPr id="9" name="TextBox 8"/>
          <p:cNvSpPr txBox="1"/>
          <p:nvPr/>
        </p:nvSpPr>
        <p:spPr>
          <a:xfrm>
            <a:off x="457200" y="3668752"/>
            <a:ext cx="8382000" cy="1218539"/>
          </a:xfrm>
          <a:prstGeom prst="rect">
            <a:avLst/>
          </a:prstGeom>
          <a:noFill/>
        </p:spPr>
        <p:txBody>
          <a:bodyPr wrap="square" rtlCol="1">
            <a:spAutoFit/>
          </a:bodyPr>
          <a:lstStyle/>
          <a:p>
            <a:pPr lvl="0" algn="just" rtl="1">
              <a:lnSpc>
                <a:spcPct val="150000"/>
              </a:lnSpc>
              <a:buFont typeface="Wingdings" pitchFamily="2" charset="2"/>
              <a:buChar char="§"/>
            </a:pPr>
            <a:r>
              <a:rPr lang="ar-SY" sz="2600" dirty="0" smtClean="0">
                <a:latin typeface="Arial" pitchFamily="34" charset="0"/>
                <a:cs typeface="Arial" pitchFamily="34" charset="0"/>
              </a:rPr>
              <a:t> </a:t>
            </a:r>
            <a:r>
              <a:rPr lang="ar-SA" sz="2600" dirty="0" smtClean="0">
                <a:latin typeface="Arial" pitchFamily="34" charset="0"/>
                <a:cs typeface="Arial" pitchFamily="34" charset="0"/>
              </a:rPr>
              <a:t>فرط تواتر عملية الاستقلاب يبدأ مباشرة بعد الأذية الحرارية و يستمر حتى شفاء الحروق تماماً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box(in)">
                                      <p:cBhvr>
                                        <p:cTn id="2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76200" y="152400"/>
            <a:ext cx="8991600" cy="838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التغذية</a:t>
            </a:r>
            <a:r>
              <a:rPr lang="ar-SY" sz="4800" b="1" dirty="0" smtClean="0">
                <a:solidFill>
                  <a:schemeClr val="tx1">
                    <a:lumMod val="95000"/>
                  </a:schemeClr>
                </a:solidFill>
                <a:latin typeface="Arial" pitchFamily="34" charset="0"/>
                <a:cs typeface="Arial" pitchFamily="34" charset="0"/>
              </a:rPr>
              <a:t> </a:t>
            </a:r>
            <a:r>
              <a:rPr lang="ar-SY"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2</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228600" y="4419600"/>
            <a:ext cx="8610600" cy="2133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just" rtl="1">
              <a:lnSpc>
                <a:spcPct val="150000"/>
              </a:lnSpc>
              <a:buFont typeface="Wingdings" pitchFamily="2" charset="2"/>
              <a:buChar char="§"/>
            </a:pPr>
            <a:r>
              <a:rPr lang="ar-SY" sz="2600" dirty="0" smtClean="0">
                <a:latin typeface="Arial" pitchFamily="34" charset="0"/>
                <a:cs typeface="Arial" pitchFamily="34" charset="0"/>
              </a:rPr>
              <a:t> </a:t>
            </a:r>
            <a:r>
              <a:rPr lang="ar-SA" sz="2600" dirty="0" smtClean="0">
                <a:latin typeface="Arial" pitchFamily="34" charset="0"/>
                <a:cs typeface="Arial" pitchFamily="34" charset="0"/>
              </a:rPr>
              <a:t>التغذية الوريدية</a:t>
            </a:r>
            <a:r>
              <a:rPr lang="ar-SY" sz="2600" dirty="0" smtClean="0">
                <a:latin typeface="Arial" pitchFamily="34" charset="0"/>
                <a:cs typeface="Arial" pitchFamily="34" charset="0"/>
              </a:rPr>
              <a:t> </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paraenteral</a:t>
            </a:r>
            <a:r>
              <a:rPr lang="en-US" sz="2600" dirty="0" smtClean="0">
                <a:latin typeface="Arial" pitchFamily="34" charset="0"/>
                <a:cs typeface="Arial" pitchFamily="34" charset="0"/>
              </a:rPr>
              <a:t> nutrition)</a:t>
            </a:r>
            <a:r>
              <a:rPr lang="ar-SA" sz="2600" dirty="0" smtClean="0">
                <a:latin typeface="Arial" pitchFamily="34" charset="0"/>
                <a:cs typeface="Arial" pitchFamily="34" charset="0"/>
              </a:rPr>
              <a:t>تستطب في ظروف خاصة مثل طول فترة العلوص، التهاب بنكرياس، انسداد الأمعاء أو أي مضاد </a:t>
            </a:r>
            <a:r>
              <a:rPr lang="ar-SA" sz="2600" dirty="0" err="1" smtClean="0">
                <a:latin typeface="Arial" pitchFamily="34" charset="0"/>
                <a:cs typeface="Arial" pitchFamily="34" charset="0"/>
              </a:rPr>
              <a:t>استطباب</a:t>
            </a:r>
            <a:r>
              <a:rPr lang="ar-SA" sz="2600" dirty="0" smtClean="0">
                <a:latin typeface="Arial" pitchFamily="34" charset="0"/>
                <a:cs typeface="Arial" pitchFamily="34" charset="0"/>
              </a:rPr>
              <a:t> </a:t>
            </a:r>
            <a:r>
              <a:rPr lang="ar-SA" sz="2600" dirty="0" smtClean="0">
                <a:latin typeface="Arial" pitchFamily="34" charset="0"/>
                <a:cs typeface="Arial" pitchFamily="34" charset="0"/>
              </a:rPr>
              <a:t>للتغذية </a:t>
            </a:r>
            <a:r>
              <a:rPr lang="ar-SA" sz="2600" dirty="0" smtClean="0">
                <a:latin typeface="Arial" pitchFamily="34" charset="0"/>
                <a:cs typeface="Arial" pitchFamily="34" charset="0"/>
              </a:rPr>
              <a:t>المعوية</a:t>
            </a:r>
          </a:p>
        </p:txBody>
      </p:sp>
      <p:sp>
        <p:nvSpPr>
          <p:cNvPr id="6" name="TextBox 5"/>
          <p:cNvSpPr txBox="1"/>
          <p:nvPr/>
        </p:nvSpPr>
        <p:spPr>
          <a:xfrm>
            <a:off x="228600" y="1447800"/>
            <a:ext cx="8610600" cy="1218539"/>
          </a:xfrm>
          <a:prstGeom prst="rect">
            <a:avLst/>
          </a:prstGeom>
          <a:noFill/>
        </p:spPr>
        <p:txBody>
          <a:bodyPr wrap="square" rtlCol="1">
            <a:spAutoFit/>
          </a:bodyPr>
          <a:lstStyle/>
          <a:p>
            <a:pPr lvl="0" algn="just" rtl="1">
              <a:lnSpc>
                <a:spcPct val="150000"/>
              </a:lnSpc>
              <a:buFont typeface="Wingdings" pitchFamily="2" charset="2"/>
              <a:buChar char="§"/>
            </a:pPr>
            <a:r>
              <a:rPr lang="ar-SY" sz="2600" dirty="0" smtClean="0">
                <a:latin typeface="Arial" pitchFamily="34" charset="0"/>
                <a:cs typeface="Arial" pitchFamily="34" charset="0"/>
              </a:rPr>
              <a:t> </a:t>
            </a:r>
            <a:r>
              <a:rPr lang="ar-SA" sz="2600" dirty="0" smtClean="0">
                <a:latin typeface="Arial" pitchFamily="34" charset="0"/>
                <a:cs typeface="Arial" pitchFamily="34" charset="0"/>
              </a:rPr>
              <a:t>الحروق &gt; 20% تحتاج إلى تغذية معوية من خلال أنبوب فموي معوي لعدة أيام </a:t>
            </a:r>
          </a:p>
        </p:txBody>
      </p:sp>
      <p:sp>
        <p:nvSpPr>
          <p:cNvPr id="7" name="TextBox 6"/>
          <p:cNvSpPr txBox="1"/>
          <p:nvPr/>
        </p:nvSpPr>
        <p:spPr>
          <a:xfrm>
            <a:off x="228600" y="2438400"/>
            <a:ext cx="8610600" cy="1218539"/>
          </a:xfrm>
          <a:prstGeom prst="rect">
            <a:avLst/>
          </a:prstGeom>
          <a:noFill/>
        </p:spPr>
        <p:txBody>
          <a:bodyPr wrap="square" rtlCol="1">
            <a:spAutoFit/>
          </a:bodyPr>
          <a:lstStyle/>
          <a:p>
            <a:pPr lvl="0" algn="just" rtl="1">
              <a:lnSpc>
                <a:spcPct val="150000"/>
              </a:lnSpc>
              <a:buFont typeface="Wingdings" pitchFamily="2" charset="2"/>
              <a:buChar char="§"/>
            </a:pPr>
            <a:r>
              <a:rPr lang="ar-SY" sz="2600" dirty="0" smtClean="0">
                <a:latin typeface="Arial" pitchFamily="34" charset="0"/>
                <a:cs typeface="Arial" pitchFamily="34" charset="0"/>
              </a:rPr>
              <a:t> </a:t>
            </a:r>
            <a:r>
              <a:rPr lang="ar-SA" sz="2600" dirty="0" smtClean="0">
                <a:latin typeface="Arial" pitchFamily="34" charset="0"/>
                <a:cs typeface="Arial" pitchFamily="34" charset="0"/>
              </a:rPr>
              <a:t>من الشائع حصول علوص (انسداد أمعاء) عند مرضى الحروق، قد يحتاج إلى عدة أيام لاستعادة الوظيفة المعوية</a:t>
            </a:r>
          </a:p>
        </p:txBody>
      </p:sp>
      <p:sp>
        <p:nvSpPr>
          <p:cNvPr id="8" name="TextBox 7"/>
          <p:cNvSpPr txBox="1"/>
          <p:nvPr/>
        </p:nvSpPr>
        <p:spPr>
          <a:xfrm>
            <a:off x="228600" y="3657600"/>
            <a:ext cx="8610600" cy="618374"/>
          </a:xfrm>
          <a:prstGeom prst="rect">
            <a:avLst/>
          </a:prstGeom>
          <a:noFill/>
        </p:spPr>
        <p:txBody>
          <a:bodyPr wrap="square" rtlCol="1">
            <a:spAutoFit/>
          </a:bodyPr>
          <a:lstStyle/>
          <a:p>
            <a:pPr lvl="0" algn="just" rtl="1">
              <a:lnSpc>
                <a:spcPct val="150000"/>
              </a:lnSpc>
              <a:buFont typeface="Wingdings" pitchFamily="2" charset="2"/>
              <a:buChar char="§"/>
            </a:pPr>
            <a:r>
              <a:rPr lang="ar-SY" sz="2600" dirty="0" smtClean="0">
                <a:latin typeface="Arial" pitchFamily="34" charset="0"/>
                <a:cs typeface="Arial" pitchFamily="34" charset="0"/>
              </a:rPr>
              <a:t> </a:t>
            </a:r>
            <a:r>
              <a:rPr lang="ar-SA" sz="2600" dirty="0" smtClean="0">
                <a:latin typeface="Arial" pitchFamily="34" charset="0"/>
                <a:cs typeface="Arial" pitchFamily="34" charset="0"/>
              </a:rPr>
              <a:t>يجب استشارة أخصائي التغذية للتغذية الأنسب لكل مريض خلال فترة معالجته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lide(fromBottom)">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lide(fromBottom)">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lide(fromBottom)">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lide(fromBottom)">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76200" y="838200"/>
            <a:ext cx="8991600" cy="6096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الوقاية المعدية المعوية</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228600" y="4038600"/>
            <a:ext cx="8610600" cy="1219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just" rtl="1">
              <a:lnSpc>
                <a:spcPct val="20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الوقاية الأفضل تتم من خلال التغذية المباشرة للمريض </a:t>
            </a:r>
          </a:p>
          <a:p>
            <a:pPr lvl="0" algn="just" rtl="1">
              <a:lnSpc>
                <a:spcPct val="150000"/>
              </a:lnSpc>
              <a:buFont typeface="Wingdings" pitchFamily="2" charset="2"/>
              <a:buChar char="§"/>
            </a:pPr>
            <a:endParaRPr lang="ar-SA" sz="2800" dirty="0" smtClean="0">
              <a:latin typeface="Arial" pitchFamily="34" charset="0"/>
              <a:cs typeface="Arial" pitchFamily="34" charset="0"/>
            </a:endParaRPr>
          </a:p>
        </p:txBody>
      </p:sp>
      <p:sp>
        <p:nvSpPr>
          <p:cNvPr id="6" name="TextBox 5"/>
          <p:cNvSpPr txBox="1"/>
          <p:nvPr/>
        </p:nvSpPr>
        <p:spPr>
          <a:xfrm>
            <a:off x="228600" y="1828800"/>
            <a:ext cx="8610600" cy="820417"/>
          </a:xfrm>
          <a:prstGeom prst="rect">
            <a:avLst/>
          </a:prstGeom>
          <a:noFill/>
        </p:spPr>
        <p:txBody>
          <a:bodyPr wrap="square" rtlCol="1">
            <a:spAutoFit/>
          </a:bodyPr>
          <a:lstStyle/>
          <a:p>
            <a:pPr lvl="0" algn="just" rtl="1">
              <a:lnSpc>
                <a:spcPct val="20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الوقاية من قرحة الشدة (كورلينغ) اللاحقة للحروق الشديدة</a:t>
            </a:r>
          </a:p>
        </p:txBody>
      </p:sp>
      <p:sp>
        <p:nvSpPr>
          <p:cNvPr id="7" name="TextBox 6"/>
          <p:cNvSpPr txBox="1"/>
          <p:nvPr/>
        </p:nvSpPr>
        <p:spPr>
          <a:xfrm>
            <a:off x="152400" y="2514600"/>
            <a:ext cx="8686800" cy="1682192"/>
          </a:xfrm>
          <a:prstGeom prst="rect">
            <a:avLst/>
          </a:prstGeom>
          <a:noFill/>
        </p:spPr>
        <p:txBody>
          <a:bodyPr wrap="square" rtlCol="1">
            <a:spAutoFit/>
          </a:bodyPr>
          <a:lstStyle/>
          <a:p>
            <a:pPr lvl="0" algn="just" rtl="1">
              <a:lnSpc>
                <a:spcPct val="20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يتم استخدام حاصرات مستقبلات</a:t>
            </a:r>
            <a:r>
              <a:rPr lang="ar-SY" sz="2800" dirty="0" smtClean="0">
                <a:latin typeface="Arial" pitchFamily="34" charset="0"/>
                <a:cs typeface="Arial" pitchFamily="34" charset="0"/>
              </a:rPr>
              <a:t> </a:t>
            </a:r>
            <a:r>
              <a:rPr lang="ar-SA" sz="2800" dirty="0" smtClean="0">
                <a:latin typeface="Arial" pitchFamily="34" charset="0"/>
                <a:cs typeface="Arial" pitchFamily="34" charset="0"/>
              </a:rPr>
              <a:t>الهيستامين، </a:t>
            </a:r>
            <a:r>
              <a:rPr lang="en-US" sz="2800" dirty="0" smtClean="0">
                <a:latin typeface="Arial" pitchFamily="34" charset="0"/>
                <a:cs typeface="Arial" pitchFamily="34" charset="0"/>
              </a:rPr>
              <a:t>Sucralfate، </a:t>
            </a:r>
            <a:r>
              <a:rPr lang="ar-SA" sz="2800" dirty="0" smtClean="0">
                <a:latin typeface="Arial" pitchFamily="34" charset="0"/>
                <a:cs typeface="Arial" pitchFamily="34" charset="0"/>
              </a:rPr>
              <a:t>مثبطات مضخة البروتين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0" y="533400"/>
            <a:ext cx="8991600" cy="838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الخثار الوريدي العميق</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76200" y="4572000"/>
            <a:ext cx="8763000" cy="2362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just" rtl="1">
              <a:lnSpc>
                <a:spcPct val="15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المرضى  الذين يظهرون تورما مفاجئا في الأطراف أو نقص أكسجة يجب أن يتم  نفي وجود خثار وريدي عميق أو صمة رئوية لديهم. </a:t>
            </a:r>
          </a:p>
        </p:txBody>
      </p:sp>
      <p:sp>
        <p:nvSpPr>
          <p:cNvPr id="6" name="TextBox 5"/>
          <p:cNvSpPr txBox="1"/>
          <p:nvPr/>
        </p:nvSpPr>
        <p:spPr>
          <a:xfrm>
            <a:off x="76200" y="1905000"/>
            <a:ext cx="8763000" cy="1305165"/>
          </a:xfrm>
          <a:prstGeom prst="rect">
            <a:avLst/>
          </a:prstGeom>
          <a:noFill/>
        </p:spPr>
        <p:txBody>
          <a:bodyPr wrap="square" rtlCol="1">
            <a:spAutoFit/>
          </a:bodyPr>
          <a:lstStyle/>
          <a:p>
            <a:pPr lvl="0" algn="just" rtl="1">
              <a:lnSpc>
                <a:spcPct val="15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يملك مرضى الحروق عدة عوامل خطورة للإصابة بالخثار الوريدي العميق</a:t>
            </a:r>
          </a:p>
        </p:txBody>
      </p:sp>
      <p:sp>
        <p:nvSpPr>
          <p:cNvPr id="7" name="TextBox 6"/>
          <p:cNvSpPr txBox="1"/>
          <p:nvPr/>
        </p:nvSpPr>
        <p:spPr>
          <a:xfrm>
            <a:off x="152400" y="3124200"/>
            <a:ext cx="8686800" cy="738664"/>
          </a:xfrm>
          <a:prstGeom prst="rect">
            <a:avLst/>
          </a:prstGeom>
          <a:noFill/>
        </p:spPr>
        <p:txBody>
          <a:bodyPr wrap="square" rtlCol="1">
            <a:spAutoFit/>
          </a:bodyPr>
          <a:lstStyle/>
          <a:p>
            <a:pPr lvl="0" algn="just" rtl="1">
              <a:lnSpc>
                <a:spcPct val="15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عوامل الخطورة: أذية الأطراف، الاستلقاء طويل </a:t>
            </a:r>
            <a:r>
              <a:rPr lang="ar-SA" sz="2800" dirty="0" smtClean="0">
                <a:latin typeface="Arial" pitchFamily="34" charset="0"/>
                <a:cs typeface="Arial" pitchFamily="34" charset="0"/>
              </a:rPr>
              <a:t>الأمد.</a:t>
            </a:r>
            <a:r>
              <a:rPr lang="ar-SA" sz="2800" dirty="0" smtClean="0">
                <a:latin typeface="Arial" pitchFamily="34" charset="0"/>
                <a:cs typeface="Arial" pitchFamily="34" charset="0"/>
              </a:rPr>
              <a:t> </a:t>
            </a:r>
          </a:p>
        </p:txBody>
      </p:sp>
      <p:sp>
        <p:nvSpPr>
          <p:cNvPr id="8" name="TextBox 7"/>
          <p:cNvSpPr txBox="1"/>
          <p:nvPr/>
        </p:nvSpPr>
        <p:spPr>
          <a:xfrm>
            <a:off x="381000" y="3886200"/>
            <a:ext cx="8458200" cy="658835"/>
          </a:xfrm>
          <a:prstGeom prst="rect">
            <a:avLst/>
          </a:prstGeom>
          <a:noFill/>
        </p:spPr>
        <p:txBody>
          <a:bodyPr wrap="square" rtlCol="1">
            <a:spAutoFit/>
          </a:bodyPr>
          <a:lstStyle/>
          <a:p>
            <a:pPr lvl="0" algn="just" rtl="1">
              <a:lnSpc>
                <a:spcPct val="15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معالجة وقائية للمرضى الغير قادرين على الحركة.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down)">
                                      <p:cBhvr>
                                        <p:cTn id="2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381000" y="457200"/>
            <a:ext cx="8534400" cy="6096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الإنتان</a:t>
            </a:r>
            <a:r>
              <a:rPr lang="ar-SY"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 1</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76200" y="6096000"/>
            <a:ext cx="8763000" cy="76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just" rtl="1">
              <a:lnSpc>
                <a:spcPct val="150000"/>
              </a:lnSpc>
              <a:buFont typeface="Courier New" pitchFamily="49" charset="0"/>
              <a:buChar char="o"/>
            </a:pPr>
            <a:r>
              <a:rPr lang="ar-SY" sz="2600" dirty="0" smtClean="0">
                <a:latin typeface="Arial" pitchFamily="34" charset="0"/>
                <a:cs typeface="Arial" pitchFamily="34" charset="0"/>
              </a:rPr>
              <a:t> </a:t>
            </a:r>
            <a:r>
              <a:rPr lang="ar-SA" sz="2600" dirty="0" smtClean="0">
                <a:latin typeface="Arial" pitchFamily="34" charset="0"/>
                <a:cs typeface="Arial" pitchFamily="34" charset="0"/>
              </a:rPr>
              <a:t>ومن </a:t>
            </a:r>
            <a:r>
              <a:rPr lang="ar-SA" sz="2600" dirty="0" smtClean="0">
                <a:latin typeface="Arial" pitchFamily="34" charset="0"/>
                <a:cs typeface="Arial" pitchFamily="34" charset="0"/>
              </a:rPr>
              <a:t>الناحية </a:t>
            </a:r>
            <a:r>
              <a:rPr lang="ar-SA" sz="2600" dirty="0" smtClean="0">
                <a:latin typeface="Arial" pitchFamily="34" charset="0"/>
                <a:cs typeface="Arial" pitchFamily="34" charset="0"/>
              </a:rPr>
              <a:t>العملية فإن </a:t>
            </a:r>
            <a:r>
              <a:rPr lang="ar-SA" sz="2600" dirty="0" smtClean="0">
                <a:latin typeface="Arial" pitchFamily="34" charset="0"/>
                <a:cs typeface="Arial" pitchFamily="34" charset="0"/>
              </a:rPr>
              <a:t>المرضى المحروقين </a:t>
            </a:r>
            <a:r>
              <a:rPr lang="ar-SA" sz="2600" dirty="0" smtClean="0">
                <a:latin typeface="Arial" pitchFamily="34" charset="0"/>
                <a:cs typeface="Arial" pitchFamily="34" charset="0"/>
              </a:rPr>
              <a:t>يكونون </a:t>
            </a:r>
            <a:r>
              <a:rPr lang="ar-SA" sz="2600" dirty="0" smtClean="0">
                <a:latin typeface="Arial" pitchFamily="34" charset="0"/>
                <a:cs typeface="Arial" pitchFamily="34" charset="0"/>
              </a:rPr>
              <a:t>في حالة تثبيط مناعي</a:t>
            </a:r>
          </a:p>
        </p:txBody>
      </p:sp>
      <p:sp>
        <p:nvSpPr>
          <p:cNvPr id="7" name="TextBox 6"/>
          <p:cNvSpPr txBox="1"/>
          <p:nvPr/>
        </p:nvSpPr>
        <p:spPr>
          <a:xfrm>
            <a:off x="533400" y="1600200"/>
            <a:ext cx="8305800" cy="618374"/>
          </a:xfrm>
          <a:prstGeom prst="rect">
            <a:avLst/>
          </a:prstGeom>
          <a:noFill/>
        </p:spPr>
        <p:txBody>
          <a:bodyPr wrap="square" rtlCol="1">
            <a:spAutoFit/>
          </a:bodyPr>
          <a:lstStyle/>
          <a:p>
            <a:pPr lvl="0" algn="just" rtl="1">
              <a:lnSpc>
                <a:spcPct val="150000"/>
              </a:lnSpc>
              <a:buFont typeface="Wingdings" pitchFamily="2" charset="2"/>
              <a:buChar char="§"/>
            </a:pPr>
            <a:r>
              <a:rPr lang="ar-SY" sz="2600" dirty="0" smtClean="0">
                <a:latin typeface="Arial" pitchFamily="34" charset="0"/>
                <a:cs typeface="Arial" pitchFamily="34" charset="0"/>
              </a:rPr>
              <a:t> </a:t>
            </a:r>
            <a:r>
              <a:rPr lang="ar-SA" sz="2600" dirty="0" smtClean="0">
                <a:latin typeface="Arial" pitchFamily="34" charset="0"/>
                <a:cs typeface="Arial" pitchFamily="34" charset="0"/>
              </a:rPr>
              <a:t>لا </a:t>
            </a:r>
            <a:r>
              <a:rPr lang="ar-SA" sz="2600" dirty="0" smtClean="0">
                <a:latin typeface="Arial" pitchFamily="34" charset="0"/>
                <a:cs typeface="Arial" pitchFamily="34" charset="0"/>
              </a:rPr>
              <a:t>يزال يشكل </a:t>
            </a:r>
            <a:r>
              <a:rPr lang="ar-SA" sz="2600" dirty="0" smtClean="0">
                <a:latin typeface="Arial" pitchFamily="34" charset="0"/>
                <a:cs typeface="Arial" pitchFamily="34" charset="0"/>
              </a:rPr>
              <a:t>عامل الخطورة </a:t>
            </a:r>
            <a:r>
              <a:rPr lang="ar-SA" sz="2600" dirty="0" smtClean="0">
                <a:latin typeface="Arial" pitchFamily="34" charset="0"/>
                <a:cs typeface="Arial" pitchFamily="34" charset="0"/>
              </a:rPr>
              <a:t>الأهم عند المرضى </a:t>
            </a:r>
            <a:r>
              <a:rPr lang="ar-SA" sz="2600" dirty="0" smtClean="0">
                <a:latin typeface="Arial" pitchFamily="34" charset="0"/>
                <a:cs typeface="Arial" pitchFamily="34" charset="0"/>
              </a:rPr>
              <a:t>المحروقين. </a:t>
            </a:r>
          </a:p>
        </p:txBody>
      </p:sp>
      <p:sp>
        <p:nvSpPr>
          <p:cNvPr id="9" name="TextBox 8"/>
          <p:cNvSpPr txBox="1"/>
          <p:nvPr/>
        </p:nvSpPr>
        <p:spPr>
          <a:xfrm>
            <a:off x="838200" y="2362200"/>
            <a:ext cx="8001000" cy="618374"/>
          </a:xfrm>
          <a:prstGeom prst="rect">
            <a:avLst/>
          </a:prstGeom>
          <a:noFill/>
        </p:spPr>
        <p:txBody>
          <a:bodyPr wrap="square" rtlCol="1">
            <a:spAutoFit/>
          </a:bodyPr>
          <a:lstStyle/>
          <a:p>
            <a:pPr lvl="0" algn="just" rtl="1">
              <a:lnSpc>
                <a:spcPct val="150000"/>
              </a:lnSpc>
              <a:buFont typeface="Wingdings" pitchFamily="2" charset="2"/>
              <a:buChar char="§"/>
            </a:pPr>
            <a:r>
              <a:rPr lang="ar-SY" sz="2600" dirty="0" smtClean="0">
                <a:latin typeface="Arial" pitchFamily="34" charset="0"/>
                <a:cs typeface="Arial" pitchFamily="34" charset="0"/>
              </a:rPr>
              <a:t> </a:t>
            </a:r>
            <a:r>
              <a:rPr lang="ar-SA" sz="2600" dirty="0" smtClean="0">
                <a:latin typeface="Arial" pitchFamily="34" charset="0"/>
                <a:cs typeface="Arial" pitchFamily="34" charset="0"/>
              </a:rPr>
              <a:t>هناك عدة عوامل تساعد على ارتفاع نسبة حصول الإنتان منها: </a:t>
            </a:r>
          </a:p>
        </p:txBody>
      </p:sp>
      <p:sp>
        <p:nvSpPr>
          <p:cNvPr id="10" name="TextBox 9"/>
          <p:cNvSpPr txBox="1"/>
          <p:nvPr/>
        </p:nvSpPr>
        <p:spPr>
          <a:xfrm>
            <a:off x="838200" y="3124200"/>
            <a:ext cx="8001000" cy="618374"/>
          </a:xfrm>
          <a:prstGeom prst="rect">
            <a:avLst/>
          </a:prstGeom>
          <a:noFill/>
        </p:spPr>
        <p:txBody>
          <a:bodyPr wrap="square" rtlCol="1">
            <a:spAutoFit/>
          </a:bodyPr>
          <a:lstStyle/>
          <a:p>
            <a:pPr lvl="0" algn="just" rtl="1">
              <a:lnSpc>
                <a:spcPct val="150000"/>
              </a:lnSpc>
              <a:buFont typeface="Courier New" pitchFamily="49" charset="0"/>
              <a:buChar char="o"/>
            </a:pPr>
            <a:r>
              <a:rPr lang="ar-SY" sz="2600" dirty="0" smtClean="0">
                <a:latin typeface="Arial" pitchFamily="34" charset="0"/>
                <a:cs typeface="Arial" pitchFamily="34" charset="0"/>
              </a:rPr>
              <a:t> </a:t>
            </a:r>
            <a:r>
              <a:rPr lang="ar-SA" sz="2600" dirty="0" smtClean="0">
                <a:latin typeface="Arial" pitchFamily="34" charset="0"/>
                <a:cs typeface="Arial" pitchFamily="34" charset="0"/>
              </a:rPr>
              <a:t>البقاء في وحدة </a:t>
            </a:r>
            <a:r>
              <a:rPr lang="ar-SA" sz="2600" dirty="0" smtClean="0">
                <a:latin typeface="Arial" pitchFamily="34" charset="0"/>
                <a:cs typeface="Arial" pitchFamily="34" charset="0"/>
              </a:rPr>
              <a:t>العناية بالحروق</a:t>
            </a:r>
            <a:endParaRPr lang="ar-SA" sz="2600" dirty="0" smtClean="0">
              <a:latin typeface="Arial" pitchFamily="34" charset="0"/>
              <a:cs typeface="Arial" pitchFamily="34" charset="0"/>
            </a:endParaRPr>
          </a:p>
        </p:txBody>
      </p:sp>
      <p:sp>
        <p:nvSpPr>
          <p:cNvPr id="11" name="TextBox 10"/>
          <p:cNvSpPr txBox="1"/>
          <p:nvPr/>
        </p:nvSpPr>
        <p:spPr>
          <a:xfrm>
            <a:off x="990600" y="3886200"/>
            <a:ext cx="7848600" cy="618374"/>
          </a:xfrm>
          <a:prstGeom prst="rect">
            <a:avLst/>
          </a:prstGeom>
          <a:noFill/>
        </p:spPr>
        <p:txBody>
          <a:bodyPr wrap="square" rtlCol="1">
            <a:spAutoFit/>
          </a:bodyPr>
          <a:lstStyle/>
          <a:p>
            <a:pPr lvl="0" algn="just" rtl="1">
              <a:lnSpc>
                <a:spcPct val="150000"/>
              </a:lnSpc>
              <a:buFont typeface="Courier New" pitchFamily="49" charset="0"/>
              <a:buChar char="o"/>
            </a:pPr>
            <a:r>
              <a:rPr lang="ar-SY" sz="2600" dirty="0" smtClean="0">
                <a:latin typeface="Arial" pitchFamily="34" charset="0"/>
                <a:cs typeface="Arial" pitchFamily="34" charset="0"/>
              </a:rPr>
              <a:t> </a:t>
            </a:r>
            <a:r>
              <a:rPr lang="ar-SA" sz="2600" dirty="0" smtClean="0">
                <a:latin typeface="Arial" pitchFamily="34" charset="0"/>
                <a:cs typeface="Arial" pitchFamily="34" charset="0"/>
              </a:rPr>
              <a:t>التنبيب طويل </a:t>
            </a:r>
            <a:r>
              <a:rPr lang="ar-SA" sz="2600" dirty="0" smtClean="0">
                <a:latin typeface="Arial" pitchFamily="34" charset="0"/>
                <a:cs typeface="Arial" pitchFamily="34" charset="0"/>
              </a:rPr>
              <a:t>الأمد، </a:t>
            </a:r>
            <a:r>
              <a:rPr lang="ar-SA" sz="2600" dirty="0" smtClean="0">
                <a:latin typeface="Arial" pitchFamily="34" charset="0"/>
                <a:cs typeface="Arial" pitchFamily="34" charset="0"/>
              </a:rPr>
              <a:t> التهوية الميكانيكية</a:t>
            </a:r>
          </a:p>
        </p:txBody>
      </p:sp>
      <p:sp>
        <p:nvSpPr>
          <p:cNvPr id="12" name="TextBox 11"/>
          <p:cNvSpPr txBox="1"/>
          <p:nvPr/>
        </p:nvSpPr>
        <p:spPr>
          <a:xfrm>
            <a:off x="1066800" y="4648200"/>
            <a:ext cx="7772400" cy="618374"/>
          </a:xfrm>
          <a:prstGeom prst="rect">
            <a:avLst/>
          </a:prstGeom>
          <a:noFill/>
        </p:spPr>
        <p:txBody>
          <a:bodyPr wrap="square" rtlCol="1">
            <a:spAutoFit/>
          </a:bodyPr>
          <a:lstStyle/>
          <a:p>
            <a:pPr lvl="0" algn="just" rtl="1">
              <a:lnSpc>
                <a:spcPct val="150000"/>
              </a:lnSpc>
              <a:buFont typeface="Courier New" pitchFamily="49" charset="0"/>
              <a:buChar char="o"/>
            </a:pPr>
            <a:r>
              <a:rPr lang="ar-SY" sz="2600" dirty="0" smtClean="0">
                <a:latin typeface="Arial" pitchFamily="34" charset="0"/>
                <a:cs typeface="Arial" pitchFamily="34" charset="0"/>
              </a:rPr>
              <a:t> </a:t>
            </a:r>
            <a:r>
              <a:rPr lang="ar-SA" sz="2600" dirty="0" smtClean="0">
                <a:latin typeface="Arial" pitchFamily="34" charset="0"/>
                <a:cs typeface="Arial" pitchFamily="34" charset="0"/>
              </a:rPr>
              <a:t>استيطان الخشار بالعوامل الجرثومية</a:t>
            </a:r>
          </a:p>
        </p:txBody>
      </p:sp>
      <p:sp>
        <p:nvSpPr>
          <p:cNvPr id="13" name="TextBox 12"/>
          <p:cNvSpPr txBox="1"/>
          <p:nvPr/>
        </p:nvSpPr>
        <p:spPr>
          <a:xfrm>
            <a:off x="381000" y="5486400"/>
            <a:ext cx="8458200" cy="618374"/>
          </a:xfrm>
          <a:prstGeom prst="rect">
            <a:avLst/>
          </a:prstGeom>
          <a:noFill/>
        </p:spPr>
        <p:txBody>
          <a:bodyPr wrap="square" rtlCol="1">
            <a:spAutoFit/>
          </a:bodyPr>
          <a:lstStyle/>
          <a:p>
            <a:pPr lvl="0" algn="just" rtl="1">
              <a:lnSpc>
                <a:spcPct val="150000"/>
              </a:lnSpc>
              <a:buFont typeface="Courier New" pitchFamily="49" charset="0"/>
              <a:buChar char="o"/>
            </a:pPr>
            <a:r>
              <a:rPr lang="ar-SY" sz="2600" dirty="0" smtClean="0">
                <a:latin typeface="Arial" pitchFamily="34" charset="0"/>
                <a:cs typeface="Arial" pitchFamily="34" charset="0"/>
              </a:rPr>
              <a:t> </a:t>
            </a:r>
            <a:r>
              <a:rPr lang="ar-SA" sz="2600" dirty="0" smtClean="0">
                <a:latin typeface="Arial" pitchFamily="34" charset="0"/>
                <a:cs typeface="Arial" pitchFamily="34" charset="0"/>
              </a:rPr>
              <a:t>القثاطر (الوريدية، البولية..)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wipe(down)">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down)">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down)">
                                      <p:cBhvr>
                                        <p:cTn id="4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10" grpId="0"/>
      <p:bldP spid="11" grpId="0"/>
      <p:bldP spid="12" grpId="0"/>
      <p:bldP spid="1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52400" y="304800"/>
            <a:ext cx="8991600" cy="838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الإنتان</a:t>
            </a:r>
            <a:r>
              <a:rPr lang="ar-SY"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 2</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304800" y="4267200"/>
            <a:ext cx="8534400" cy="2362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just" rtl="1">
              <a:lnSpc>
                <a:spcPct val="15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يجب إجراء زرعات جرثومية من الحروق، القثطرة البولية، الجهاز التنفسي، القثاطر المركزية. زرع جرثومي للدم.</a:t>
            </a:r>
          </a:p>
        </p:txBody>
      </p:sp>
      <p:sp>
        <p:nvSpPr>
          <p:cNvPr id="6" name="TextBox 5"/>
          <p:cNvSpPr txBox="1"/>
          <p:nvPr/>
        </p:nvSpPr>
        <p:spPr>
          <a:xfrm>
            <a:off x="228600" y="1905000"/>
            <a:ext cx="8610600" cy="1305165"/>
          </a:xfrm>
          <a:prstGeom prst="rect">
            <a:avLst/>
          </a:prstGeom>
          <a:noFill/>
        </p:spPr>
        <p:txBody>
          <a:bodyPr wrap="square" rtlCol="1">
            <a:spAutoFit/>
          </a:bodyPr>
          <a:lstStyle/>
          <a:p>
            <a:pPr lvl="0" algn="just" rtl="1">
              <a:lnSpc>
                <a:spcPct val="15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لقد حسن استئصال </a:t>
            </a:r>
            <a:r>
              <a:rPr lang="ar-SA" sz="2800" dirty="0" err="1" smtClean="0">
                <a:latin typeface="Arial" pitchFamily="34" charset="0"/>
                <a:cs typeface="Arial" pitchFamily="34" charset="0"/>
              </a:rPr>
              <a:t>الخشار</a:t>
            </a:r>
            <a:r>
              <a:rPr lang="ar-SA" sz="2800" dirty="0" smtClean="0">
                <a:latin typeface="Arial" pitchFamily="34" charset="0"/>
                <a:cs typeface="Arial" pitchFamily="34" charset="0"/>
              </a:rPr>
              <a:t> </a:t>
            </a:r>
            <a:r>
              <a:rPr lang="ar-SA" sz="2800" dirty="0" smtClean="0">
                <a:latin typeface="Arial" pitchFamily="34" charset="0"/>
                <a:cs typeface="Arial" pitchFamily="34" charset="0"/>
              </a:rPr>
              <a:t>المبكر من </a:t>
            </a:r>
            <a:r>
              <a:rPr lang="ar-SA" sz="2800" dirty="0" smtClean="0">
                <a:latin typeface="Arial" pitchFamily="34" charset="0"/>
                <a:cs typeface="Arial" pitchFamily="34" charset="0"/>
              </a:rPr>
              <a:t>نسبة حصول إنتان عام وخفض </a:t>
            </a:r>
            <a:r>
              <a:rPr lang="ar-SA" sz="2800" dirty="0" smtClean="0">
                <a:latin typeface="Arial" pitchFamily="34" charset="0"/>
                <a:cs typeface="Arial" pitchFamily="34" charset="0"/>
              </a:rPr>
              <a:t>من نسبة </a:t>
            </a:r>
            <a:r>
              <a:rPr lang="ar-SA" sz="2800" dirty="0" smtClean="0">
                <a:latin typeface="Arial" pitchFamily="34" charset="0"/>
                <a:cs typeface="Arial" pitchFamily="34" charset="0"/>
              </a:rPr>
              <a:t>الوفيات </a:t>
            </a:r>
          </a:p>
        </p:txBody>
      </p:sp>
      <p:sp>
        <p:nvSpPr>
          <p:cNvPr id="7" name="TextBox 6"/>
          <p:cNvSpPr txBox="1"/>
          <p:nvPr/>
        </p:nvSpPr>
        <p:spPr>
          <a:xfrm>
            <a:off x="457200" y="3066871"/>
            <a:ext cx="8382000" cy="1305165"/>
          </a:xfrm>
          <a:prstGeom prst="rect">
            <a:avLst/>
          </a:prstGeom>
          <a:noFill/>
        </p:spPr>
        <p:txBody>
          <a:bodyPr wrap="square" rtlCol="1">
            <a:spAutoFit/>
          </a:bodyPr>
          <a:lstStyle/>
          <a:p>
            <a:pPr lvl="0" algn="just" rtl="1">
              <a:lnSpc>
                <a:spcPct val="15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عادة يكون المرضى (مساحة الحرق &gt;15% من مساحة سطح الجسم) عقيمين خلال ال72-96 الساعة الأولى.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52400" y="228600"/>
            <a:ext cx="8991600" cy="838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تدبير الألم</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381000" y="3962400"/>
            <a:ext cx="8458200" cy="1600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just" rtl="1">
              <a:lnSpc>
                <a:spcPct val="15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مضادات الالتهاب الغير ستيروئيدية غير مستطبة بسبب خطر النزف في حال كان هناك نية لإجراء مداخلة جراحية للمريض.</a:t>
            </a:r>
          </a:p>
          <a:p>
            <a:pPr lvl="0" algn="just" rtl="1">
              <a:lnSpc>
                <a:spcPct val="150000"/>
              </a:lnSpc>
              <a:buFont typeface="Wingdings" pitchFamily="2" charset="2"/>
              <a:buChar char="§"/>
            </a:pPr>
            <a:endParaRPr lang="ar-SA" sz="2800" dirty="0" smtClean="0">
              <a:latin typeface="Arial" pitchFamily="34" charset="0"/>
              <a:cs typeface="Arial" pitchFamily="34" charset="0"/>
            </a:endParaRPr>
          </a:p>
        </p:txBody>
      </p:sp>
      <p:sp>
        <p:nvSpPr>
          <p:cNvPr id="7" name="TextBox 6"/>
          <p:cNvSpPr txBox="1"/>
          <p:nvPr/>
        </p:nvSpPr>
        <p:spPr>
          <a:xfrm>
            <a:off x="152400" y="1981200"/>
            <a:ext cx="8686800" cy="1305165"/>
          </a:xfrm>
          <a:prstGeom prst="rect">
            <a:avLst/>
          </a:prstGeom>
          <a:noFill/>
        </p:spPr>
        <p:txBody>
          <a:bodyPr wrap="square" rtlCol="1">
            <a:spAutoFit/>
          </a:bodyPr>
          <a:lstStyle/>
          <a:p>
            <a:pPr lvl="0" algn="just" rtl="1">
              <a:lnSpc>
                <a:spcPct val="15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هناك نوعين من الألم: ألم يتواجد على مدار اليوم وألم يصيب المريض خلال تبديل الضماد </a:t>
            </a:r>
          </a:p>
        </p:txBody>
      </p:sp>
      <p:sp>
        <p:nvSpPr>
          <p:cNvPr id="8" name="TextBox 7"/>
          <p:cNvSpPr txBox="1"/>
          <p:nvPr/>
        </p:nvSpPr>
        <p:spPr>
          <a:xfrm>
            <a:off x="381000" y="3276600"/>
            <a:ext cx="8458200" cy="658835"/>
          </a:xfrm>
          <a:prstGeom prst="rect">
            <a:avLst/>
          </a:prstGeom>
          <a:noFill/>
        </p:spPr>
        <p:txBody>
          <a:bodyPr wrap="square" rtlCol="1">
            <a:spAutoFit/>
          </a:bodyPr>
          <a:lstStyle/>
          <a:p>
            <a:pPr lvl="0" algn="just" rtl="1">
              <a:lnSpc>
                <a:spcPct val="150000"/>
              </a:lnSpc>
              <a:buFont typeface="Wingdings" pitchFamily="2" charset="2"/>
              <a:buChar char="§"/>
            </a:pPr>
            <a:r>
              <a:rPr lang="ar-SY" sz="2800" dirty="0" smtClean="0">
                <a:latin typeface="Arial" pitchFamily="34" charset="0"/>
                <a:cs typeface="Arial" pitchFamily="34" charset="0"/>
              </a:rPr>
              <a:t> </a:t>
            </a:r>
            <a:r>
              <a:rPr lang="ar-SA" sz="2800" dirty="0" smtClean="0">
                <a:latin typeface="Arial" pitchFamily="34" charset="0"/>
                <a:cs typeface="Arial" pitchFamily="34" charset="0"/>
              </a:rPr>
              <a:t>المخدرات هي المسكنات الأشيع استخداما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0.70"/>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strVal val="#ppt_w*0.70"/>
                                          </p:val>
                                        </p:tav>
                                        <p:tav tm="100000">
                                          <p:val>
                                            <p:strVal val="#ppt_w"/>
                                          </p:val>
                                        </p:tav>
                                      </p:tavLst>
                                    </p:anim>
                                    <p:anim calcmode="lin" valueType="num">
                                      <p:cBhvr>
                                        <p:cTn id="20" dur="1000" fill="hold"/>
                                        <p:tgtEl>
                                          <p:spTgt spid="8"/>
                                        </p:tgtEl>
                                        <p:attrNameLst>
                                          <p:attrName>ppt_h</p:attrName>
                                        </p:attrNameLst>
                                      </p:cBhvr>
                                      <p:tavLst>
                                        <p:tav tm="0">
                                          <p:val>
                                            <p:strVal val="#ppt_h"/>
                                          </p:val>
                                        </p:tav>
                                        <p:tav tm="100000">
                                          <p:val>
                                            <p:strVal val="#ppt_h"/>
                                          </p:val>
                                        </p:tav>
                                      </p:tavLst>
                                    </p:anim>
                                    <p:animEffect transition="in" filter="fade">
                                      <p:cBhvr>
                                        <p:cTn id="21" dur="1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1000" fill="hold"/>
                                        <p:tgtEl>
                                          <p:spTgt spid="5"/>
                                        </p:tgtEl>
                                        <p:attrNameLst>
                                          <p:attrName>ppt_w</p:attrName>
                                        </p:attrNameLst>
                                      </p:cBhvr>
                                      <p:tavLst>
                                        <p:tav tm="0">
                                          <p:val>
                                            <p:strVal val="#ppt_w*0.70"/>
                                          </p:val>
                                        </p:tav>
                                        <p:tav tm="100000">
                                          <p:val>
                                            <p:strVal val="#ppt_w"/>
                                          </p:val>
                                        </p:tav>
                                      </p:tavLst>
                                    </p:anim>
                                    <p:anim calcmode="lin" valueType="num">
                                      <p:cBhvr>
                                        <p:cTn id="27" dur="1000" fill="hold"/>
                                        <p:tgtEl>
                                          <p:spTgt spid="5"/>
                                        </p:tgtEl>
                                        <p:attrNameLst>
                                          <p:attrName>ppt_h</p:attrName>
                                        </p:attrNameLst>
                                      </p:cBhvr>
                                      <p:tavLst>
                                        <p:tav tm="0">
                                          <p:val>
                                            <p:strVal val="#ppt_h"/>
                                          </p:val>
                                        </p:tav>
                                        <p:tav tm="100000">
                                          <p:val>
                                            <p:strVal val="#ppt_h"/>
                                          </p:val>
                                        </p:tav>
                                      </p:tavLst>
                                    </p:anim>
                                    <p:animEffect transition="in" filter="fade">
                                      <p:cBhvr>
                                        <p:cTn id="2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52400" y="152400"/>
            <a:ext cx="8991600" cy="9144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الحروق الاستنشاقية</a:t>
            </a:r>
            <a:r>
              <a:rPr lang="ar-SY"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 1</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228600" y="4343400"/>
            <a:ext cx="8610600" cy="2209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just" rtl="1">
              <a:lnSpc>
                <a:spcPct val="150000"/>
              </a:lnSpc>
              <a:buFont typeface="Wingdings" pitchFamily="2" charset="2"/>
              <a:buChar char="§"/>
            </a:pPr>
            <a:r>
              <a:rPr lang="ar-SY" dirty="0" smtClean="0">
                <a:latin typeface="Arial" pitchFamily="34" charset="0"/>
                <a:cs typeface="Arial" pitchFamily="34" charset="0"/>
              </a:rPr>
              <a:t> </a:t>
            </a:r>
            <a:r>
              <a:rPr lang="ar-SA" dirty="0" smtClean="0">
                <a:latin typeface="Arial" pitchFamily="34" charset="0"/>
                <a:cs typeface="Arial" pitchFamily="34" charset="0"/>
              </a:rPr>
              <a:t>إن استنشاق أحادي الكربون يعتبر مدمرا لأنه يرتبط بشكل خاص مع الهيموغلوبين و يتداخل في عملية إيصال الأوكسجين.</a:t>
            </a:r>
          </a:p>
        </p:txBody>
      </p:sp>
      <p:sp>
        <p:nvSpPr>
          <p:cNvPr id="6" name="TextBox 5"/>
          <p:cNvSpPr txBox="1"/>
          <p:nvPr/>
        </p:nvSpPr>
        <p:spPr>
          <a:xfrm>
            <a:off x="381000" y="1905000"/>
            <a:ext cx="8458200" cy="1131848"/>
          </a:xfrm>
          <a:prstGeom prst="rect">
            <a:avLst/>
          </a:prstGeom>
          <a:noFill/>
        </p:spPr>
        <p:txBody>
          <a:bodyPr wrap="square" rtlCol="1">
            <a:spAutoFit/>
          </a:bodyPr>
          <a:lstStyle/>
          <a:p>
            <a:pPr lvl="0" algn="just" rtl="1">
              <a:lnSpc>
                <a:spcPct val="150000"/>
              </a:lnSpc>
              <a:buFont typeface="Wingdings" pitchFamily="2" charset="2"/>
              <a:buChar char="§"/>
            </a:pPr>
            <a:r>
              <a:rPr lang="ar-SY" dirty="0" smtClean="0">
                <a:latin typeface="Arial" pitchFamily="34" charset="0"/>
                <a:cs typeface="Arial" pitchFamily="34" charset="0"/>
              </a:rPr>
              <a:t> </a:t>
            </a:r>
            <a:r>
              <a:rPr lang="ar-SA" dirty="0" smtClean="0">
                <a:latin typeface="Arial" pitchFamily="34" charset="0"/>
                <a:cs typeface="Arial" pitchFamily="34" charset="0"/>
              </a:rPr>
              <a:t>يؤدي استنشاق مواد الاحتراق إلى إصابة مدمرة في الرئة. الإصابة المباشرة للرئتين نادرة و يمكن أن تحدث في حالات استنشاق البخار الساخن.</a:t>
            </a:r>
          </a:p>
        </p:txBody>
      </p:sp>
      <p:sp>
        <p:nvSpPr>
          <p:cNvPr id="7" name="TextBox 6"/>
          <p:cNvSpPr txBox="1"/>
          <p:nvPr/>
        </p:nvSpPr>
        <p:spPr>
          <a:xfrm>
            <a:off x="304800" y="3276600"/>
            <a:ext cx="8534400" cy="1131848"/>
          </a:xfrm>
          <a:prstGeom prst="rect">
            <a:avLst/>
          </a:prstGeom>
          <a:noFill/>
        </p:spPr>
        <p:txBody>
          <a:bodyPr wrap="square" rtlCol="1">
            <a:spAutoFit/>
          </a:bodyPr>
          <a:lstStyle/>
          <a:p>
            <a:pPr lvl="0" algn="just" rtl="1">
              <a:lnSpc>
                <a:spcPct val="150000"/>
              </a:lnSpc>
              <a:buFont typeface="Wingdings" pitchFamily="2" charset="2"/>
              <a:buChar char="§"/>
            </a:pPr>
            <a:r>
              <a:rPr lang="ar-SY" dirty="0" smtClean="0">
                <a:latin typeface="Arial" pitchFamily="34" charset="0"/>
                <a:cs typeface="Arial" pitchFamily="34" charset="0"/>
              </a:rPr>
              <a:t> </a:t>
            </a:r>
            <a:r>
              <a:rPr lang="ar-SA" dirty="0" smtClean="0">
                <a:latin typeface="Arial" pitchFamily="34" charset="0"/>
                <a:cs typeface="Arial" pitchFamily="34" charset="0"/>
              </a:rPr>
              <a:t>إن استنشاق المحروق يزيد من نسبة الوفيات كعامل إضافي إلى مساحة السطح المحروق للجلد.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strVal val="#ppt_w*0.70"/>
                                          </p:val>
                                        </p:tav>
                                        <p:tav tm="100000">
                                          <p:val>
                                            <p:strVal val="#ppt_w"/>
                                          </p:val>
                                        </p:tav>
                                      </p:tavLst>
                                    </p:anim>
                                    <p:anim calcmode="lin" valueType="num">
                                      <p:cBhvr>
                                        <p:cTn id="20" dur="1000" fill="hold"/>
                                        <p:tgtEl>
                                          <p:spTgt spid="7"/>
                                        </p:tgtEl>
                                        <p:attrNameLst>
                                          <p:attrName>ppt_h</p:attrName>
                                        </p:attrNameLst>
                                      </p:cBhvr>
                                      <p:tavLst>
                                        <p:tav tm="0">
                                          <p:val>
                                            <p:strVal val="#ppt_h"/>
                                          </p:val>
                                        </p:tav>
                                        <p:tav tm="100000">
                                          <p:val>
                                            <p:strVal val="#ppt_h"/>
                                          </p:val>
                                        </p:tav>
                                      </p:tavLst>
                                    </p:anim>
                                    <p:animEffect transition="in" filter="fade">
                                      <p:cBhvr>
                                        <p:cTn id="21" dur="1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1000" fill="hold"/>
                                        <p:tgtEl>
                                          <p:spTgt spid="5"/>
                                        </p:tgtEl>
                                        <p:attrNameLst>
                                          <p:attrName>ppt_w</p:attrName>
                                        </p:attrNameLst>
                                      </p:cBhvr>
                                      <p:tavLst>
                                        <p:tav tm="0">
                                          <p:val>
                                            <p:strVal val="#ppt_w*0.70"/>
                                          </p:val>
                                        </p:tav>
                                        <p:tav tm="100000">
                                          <p:val>
                                            <p:strVal val="#ppt_w"/>
                                          </p:val>
                                        </p:tav>
                                      </p:tavLst>
                                    </p:anim>
                                    <p:anim calcmode="lin" valueType="num">
                                      <p:cBhvr>
                                        <p:cTn id="27" dur="1000" fill="hold"/>
                                        <p:tgtEl>
                                          <p:spTgt spid="5"/>
                                        </p:tgtEl>
                                        <p:attrNameLst>
                                          <p:attrName>ppt_h</p:attrName>
                                        </p:attrNameLst>
                                      </p:cBhvr>
                                      <p:tavLst>
                                        <p:tav tm="0">
                                          <p:val>
                                            <p:strVal val="#ppt_h"/>
                                          </p:val>
                                        </p:tav>
                                        <p:tav tm="100000">
                                          <p:val>
                                            <p:strVal val="#ppt_h"/>
                                          </p:val>
                                        </p:tav>
                                      </p:tavLst>
                                    </p:anim>
                                    <p:animEffect transition="in" filter="fade">
                                      <p:cBhvr>
                                        <p:cTn id="2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52400" y="228600"/>
            <a:ext cx="8991600" cy="7620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الحروق الاستنشاقية</a:t>
            </a:r>
            <a:r>
              <a:rPr lang="ar-SY"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 2</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304800" y="4152900"/>
            <a:ext cx="8534400" cy="22479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just" rtl="1">
              <a:lnSpc>
                <a:spcPct val="150000"/>
              </a:lnSpc>
              <a:buFont typeface="Wingdings" pitchFamily="2" charset="2"/>
              <a:buChar char="§"/>
            </a:pPr>
            <a:r>
              <a:rPr lang="ar-SY" dirty="0" smtClean="0">
                <a:latin typeface="Arial" pitchFamily="34" charset="0"/>
                <a:cs typeface="Arial" pitchFamily="34" charset="0"/>
              </a:rPr>
              <a:t> </a:t>
            </a:r>
            <a:r>
              <a:rPr lang="ar-SA" dirty="0" smtClean="0">
                <a:latin typeface="Arial" pitchFamily="34" charset="0"/>
                <a:cs typeface="Arial" pitchFamily="34" charset="0"/>
              </a:rPr>
              <a:t>من الفحوص الأخرى المستخدمة هي غازات الدم الشرياني و مستوى الكاربوكسي هيموغلوبين حيث ارتفاع نسبته تشير إلى حدوث حرق استنشاقي لكنه أيضا مرتفع عند المرضى المدخنين.</a:t>
            </a:r>
          </a:p>
        </p:txBody>
      </p:sp>
      <p:sp>
        <p:nvSpPr>
          <p:cNvPr id="6" name="TextBox 5"/>
          <p:cNvSpPr txBox="1"/>
          <p:nvPr/>
        </p:nvSpPr>
        <p:spPr>
          <a:xfrm>
            <a:off x="381000" y="1447800"/>
            <a:ext cx="8458200" cy="2793842"/>
          </a:xfrm>
          <a:prstGeom prst="rect">
            <a:avLst/>
          </a:prstGeom>
          <a:noFill/>
        </p:spPr>
        <p:txBody>
          <a:bodyPr wrap="square" rtlCol="1">
            <a:spAutoFit/>
          </a:bodyPr>
          <a:lstStyle/>
          <a:p>
            <a:pPr lvl="0" algn="just" rtl="1">
              <a:lnSpc>
                <a:spcPct val="150000"/>
              </a:lnSpc>
              <a:buFont typeface="Wingdings" pitchFamily="2" charset="2"/>
              <a:buChar char="§"/>
            </a:pPr>
            <a:r>
              <a:rPr lang="ar-SY" dirty="0" smtClean="0">
                <a:latin typeface="Arial" pitchFamily="34" charset="0"/>
                <a:cs typeface="Arial" pitchFamily="34" charset="0"/>
              </a:rPr>
              <a:t> </a:t>
            </a:r>
            <a:r>
              <a:rPr lang="ar-SA" dirty="0" smtClean="0">
                <a:latin typeface="Arial" pitchFamily="34" charset="0"/>
                <a:cs typeface="Arial" pitchFamily="34" charset="0"/>
              </a:rPr>
              <a:t>التشخيص يتم من خلال استعراض الظروف المحيطة بالحرق مثل الحروق ضمن غرفة منزل أو في مكان مغلق، و الفحص السريري مثل رؤية </a:t>
            </a:r>
            <a:r>
              <a:rPr lang="ar-SA" dirty="0" smtClean="0">
                <a:latin typeface="Arial" pitchFamily="34" charset="0"/>
                <a:cs typeface="Arial" pitchFamily="34" charset="0"/>
              </a:rPr>
              <a:t>قشع أسود </a:t>
            </a:r>
            <a:r>
              <a:rPr lang="ar-SA" dirty="0" smtClean="0">
                <a:latin typeface="Arial" pitchFamily="34" charset="0"/>
                <a:cs typeface="Arial" pitchFamily="34" charset="0"/>
              </a:rPr>
              <a:t>في الفم أو الحنجرة أو من خلال تنظير الحنجرة ورؤية الحبال الصوتية، أيضا يمكن رؤية شعر الأنف فيما إذا كان محروقا كلها علامات تدل على حدوث حرق استنشاقية دون البت في ذلك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0.7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76200"/>
            <a:ext cx="8686800" cy="838200"/>
          </a:xfrm>
        </p:spPr>
        <p:txBody>
          <a:bodyPr>
            <a:normAutofit/>
          </a:bodyPr>
          <a:lstStyle/>
          <a:p>
            <a:pPr rtl="1"/>
            <a:r>
              <a:rPr lang="ar-SA" sz="4800" dirty="0" smtClean="0">
                <a:solidFill>
                  <a:schemeClr val="tx1">
                    <a:lumMod val="95000"/>
                  </a:schemeClr>
                </a:solidFill>
                <a:latin typeface="Arial" pitchFamily="34" charset="0"/>
                <a:cs typeface="Arial" pitchFamily="34" charset="0"/>
              </a:rPr>
              <a:t>التنظيم في رعاية الحروق</a:t>
            </a:r>
            <a:r>
              <a:rPr lang="ar-SY" sz="4800" dirty="0" smtClean="0">
                <a:solidFill>
                  <a:schemeClr val="tx1">
                    <a:lumMod val="95000"/>
                  </a:schemeClr>
                </a:solidFill>
                <a:latin typeface="Arial" pitchFamily="34" charset="0"/>
                <a:cs typeface="Arial" pitchFamily="34" charset="0"/>
              </a:rPr>
              <a:t> 2</a:t>
            </a:r>
            <a:endParaRPr lang="en-US" sz="4800" dirty="0">
              <a:solidFill>
                <a:schemeClr val="tx1">
                  <a:lumMod val="95000"/>
                </a:schemeClr>
              </a:solidFill>
              <a:latin typeface="Arial" pitchFamily="34" charset="0"/>
              <a:cs typeface="Arial" pitchFamily="34" charset="0"/>
            </a:endParaRPr>
          </a:p>
        </p:txBody>
      </p:sp>
      <p:sp>
        <p:nvSpPr>
          <p:cNvPr id="22531" name="Rectangle 3"/>
          <p:cNvSpPr>
            <a:spLocks noGrp="1" noChangeArrowheads="1"/>
          </p:cNvSpPr>
          <p:nvPr>
            <p:ph idx="1"/>
          </p:nvPr>
        </p:nvSpPr>
        <p:spPr>
          <a:xfrm>
            <a:off x="838200" y="1524000"/>
            <a:ext cx="8305800" cy="5257800"/>
          </a:xfrm>
        </p:spPr>
        <p:txBody>
          <a:bodyPr/>
          <a:lstStyle/>
          <a:p>
            <a:pPr algn="just" rtl="1"/>
            <a:r>
              <a:rPr lang="ar-SA" sz="2900" dirty="0" smtClean="0">
                <a:latin typeface="Arial" pitchFamily="34" charset="0"/>
                <a:cs typeface="Arial" pitchFamily="34" charset="0"/>
              </a:rPr>
              <a:t>لكن قبل عملية نقل المريض هناك بعض التدابير الواجب اتخاذها بناء على تعليمات أطباء مركز الحروق لذلك يجب أن يكون الأطباء في المراكز الأخرى على تواصل تام مع أخصائي الحروق لأخذ التعليمات و نقل الصورة السريرية</a:t>
            </a:r>
            <a:endParaRPr lang="en-US" sz="2900" dirty="0" smtClean="0">
              <a:latin typeface="Arial" pitchFamily="34" charset="0"/>
              <a:cs typeface="Arial" pitchFamily="34" charset="0"/>
            </a:endParaRPr>
          </a:p>
          <a:p>
            <a:pPr algn="just" rtl="1"/>
            <a:r>
              <a:rPr lang="ar-SA" sz="2900" dirty="0" smtClean="0">
                <a:latin typeface="Arial" pitchFamily="34" charset="0"/>
                <a:cs typeface="Arial" pitchFamily="34" charset="0"/>
              </a:rPr>
              <a:t>العامل الأهم قبل عملية النقل هو التأكد من نفوذية المجرى الهوائي</a:t>
            </a:r>
            <a:endParaRPr lang="en-US" sz="2900" dirty="0" smtClean="0">
              <a:latin typeface="Arial" pitchFamily="34" charset="0"/>
              <a:cs typeface="Arial" pitchFamily="34" charset="0"/>
            </a:endParaRPr>
          </a:p>
          <a:p>
            <a:pPr algn="just" rtl="1"/>
            <a:r>
              <a:rPr lang="ar-SA" sz="2900" dirty="0" smtClean="0">
                <a:latin typeface="Arial" pitchFamily="34" charset="0"/>
                <a:cs typeface="Arial" pitchFamily="34" charset="0"/>
              </a:rPr>
              <a:t>في حال أظهر المريض أي من علامات الحروق التنفسية أو كانت ظروف الحرق تشير إلى احتمال حدوث أذية تنفسية عندها يجب تأمين المجرى الهوائي قبل عملية النقل من خلال تنبيب المريض</a:t>
            </a:r>
            <a:endParaRPr lang="en-US" sz="2900" dirty="0" smtClean="0">
              <a:latin typeface="Arial" pitchFamily="34" charset="0"/>
              <a:cs typeface="Arial" pitchFamily="34" charset="0"/>
            </a:endParaRPr>
          </a:p>
          <a:p>
            <a:pPr algn="just" rtl="1"/>
            <a:r>
              <a:rPr lang="ar-SA" sz="2900" dirty="0" smtClean="0">
                <a:latin typeface="Arial" pitchFamily="34" charset="0"/>
                <a:cs typeface="Arial" pitchFamily="34" charset="0"/>
              </a:rPr>
              <a:t>بالإضافة إلى وضع قثطرة وريدية و قثطرة بولية و البدء بالتعويض من خلال تسريب محلول رينغر</a:t>
            </a:r>
            <a:endParaRPr lang="en-US" sz="29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1000" fill="hold"/>
                                        <p:tgtEl>
                                          <p:spTgt spid="22530"/>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2531">
                                            <p:txEl>
                                              <p:pRg st="0" end="0"/>
                                            </p:txEl>
                                          </p:spTgt>
                                        </p:tgtEl>
                                        <p:attrNameLst>
                                          <p:attrName>style.visibility</p:attrName>
                                        </p:attrNameLst>
                                      </p:cBhvr>
                                      <p:to>
                                        <p:strVal val="visible"/>
                                      </p:to>
                                    </p:set>
                                    <p:anim calcmode="lin" valueType="num">
                                      <p:cBhvr additive="base">
                                        <p:cTn id="11" dur="3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12" dur="30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2531">
                                            <p:txEl>
                                              <p:pRg st="1" end="1"/>
                                            </p:txEl>
                                          </p:spTgt>
                                        </p:tgtEl>
                                        <p:attrNameLst>
                                          <p:attrName>style.visibility</p:attrName>
                                        </p:attrNameLst>
                                      </p:cBhvr>
                                      <p:to>
                                        <p:strVal val="visible"/>
                                      </p:to>
                                    </p:set>
                                    <p:anim calcmode="lin" valueType="num">
                                      <p:cBhvr additive="base">
                                        <p:cTn id="17" dur="3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8" dur="30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2531">
                                            <p:txEl>
                                              <p:pRg st="2" end="2"/>
                                            </p:txEl>
                                          </p:spTgt>
                                        </p:tgtEl>
                                        <p:attrNameLst>
                                          <p:attrName>style.visibility</p:attrName>
                                        </p:attrNameLst>
                                      </p:cBhvr>
                                      <p:to>
                                        <p:strVal val="visible"/>
                                      </p:to>
                                    </p:set>
                                    <p:anim calcmode="lin" valueType="num">
                                      <p:cBhvr additive="base">
                                        <p:cTn id="23" dur="3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24" dur="30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2531">
                                            <p:txEl>
                                              <p:pRg st="3" end="3"/>
                                            </p:txEl>
                                          </p:spTgt>
                                        </p:tgtEl>
                                        <p:attrNameLst>
                                          <p:attrName>style.visibility</p:attrName>
                                        </p:attrNameLst>
                                      </p:cBhvr>
                                      <p:to>
                                        <p:strVal val="visible"/>
                                      </p:to>
                                    </p:set>
                                    <p:anim calcmode="lin" valueType="num">
                                      <p:cBhvr additive="base">
                                        <p:cTn id="29" dur="30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30" dur="3000" fill="hold"/>
                                        <p:tgtEl>
                                          <p:spTgt spid="2253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76200" y="685800"/>
            <a:ext cx="8991600" cy="685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من الطرق المستخدمة أيضا</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457200" y="3429000"/>
            <a:ext cx="8229600" cy="2209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just" rtl="1">
              <a:lnSpc>
                <a:spcPct val="200000"/>
              </a:lnSpc>
              <a:buFont typeface="Wingdings" pitchFamily="2" charset="2"/>
              <a:buChar char="§"/>
            </a:pPr>
            <a:r>
              <a:rPr lang="ar-SY" sz="3200" dirty="0" smtClean="0">
                <a:latin typeface="Arial" pitchFamily="34" charset="0"/>
                <a:cs typeface="Arial" pitchFamily="34" charset="0"/>
              </a:rPr>
              <a:t> </a:t>
            </a:r>
            <a:r>
              <a:rPr lang="ar-SA" sz="3200" dirty="0" smtClean="0">
                <a:latin typeface="Arial" pitchFamily="34" charset="0"/>
                <a:cs typeface="Arial" pitchFamily="34" charset="0"/>
              </a:rPr>
              <a:t>تنظير القصبات: تظهر التهاب مخاطية المجاري الهوائية العليا، وذمة تحت لسان المزمار</a:t>
            </a:r>
          </a:p>
        </p:txBody>
      </p:sp>
      <p:sp>
        <p:nvSpPr>
          <p:cNvPr id="6" name="TextBox 5"/>
          <p:cNvSpPr txBox="1"/>
          <p:nvPr/>
        </p:nvSpPr>
        <p:spPr>
          <a:xfrm>
            <a:off x="914400" y="1752600"/>
            <a:ext cx="7772400" cy="924420"/>
          </a:xfrm>
          <a:prstGeom prst="rect">
            <a:avLst/>
          </a:prstGeom>
          <a:noFill/>
        </p:spPr>
        <p:txBody>
          <a:bodyPr wrap="square" rtlCol="1">
            <a:spAutoFit/>
          </a:bodyPr>
          <a:lstStyle/>
          <a:p>
            <a:pPr lvl="0" algn="just" rtl="1">
              <a:lnSpc>
                <a:spcPct val="200000"/>
              </a:lnSpc>
              <a:buFont typeface="Wingdings" pitchFamily="2" charset="2"/>
              <a:buChar char="§"/>
            </a:pPr>
            <a:r>
              <a:rPr lang="ar-SY" sz="3200" dirty="0" smtClean="0">
                <a:latin typeface="Arial" pitchFamily="34" charset="0"/>
                <a:cs typeface="Arial" pitchFamily="34" charset="0"/>
              </a:rPr>
              <a:t> </a:t>
            </a:r>
            <a:r>
              <a:rPr lang="ar-SA" sz="3200" dirty="0" smtClean="0">
                <a:latin typeface="Arial" pitchFamily="34" charset="0"/>
                <a:cs typeface="Arial" pitchFamily="34" charset="0"/>
              </a:rPr>
              <a:t>صورة الصدر الشعاعية </a:t>
            </a:r>
          </a:p>
        </p:txBody>
      </p:sp>
      <p:sp>
        <p:nvSpPr>
          <p:cNvPr id="7" name="TextBox 6"/>
          <p:cNvSpPr txBox="1"/>
          <p:nvPr/>
        </p:nvSpPr>
        <p:spPr>
          <a:xfrm>
            <a:off x="990600" y="2514600"/>
            <a:ext cx="7696200" cy="924420"/>
          </a:xfrm>
          <a:prstGeom prst="rect">
            <a:avLst/>
          </a:prstGeom>
          <a:noFill/>
        </p:spPr>
        <p:txBody>
          <a:bodyPr wrap="square" rtlCol="1">
            <a:spAutoFit/>
          </a:bodyPr>
          <a:lstStyle/>
          <a:p>
            <a:pPr lvl="0" algn="just" rtl="1">
              <a:lnSpc>
                <a:spcPct val="200000"/>
              </a:lnSpc>
              <a:buFont typeface="Wingdings" pitchFamily="2" charset="2"/>
              <a:buChar char="§"/>
            </a:pPr>
            <a:r>
              <a:rPr lang="ar-SY" sz="3200" dirty="0" smtClean="0">
                <a:latin typeface="Arial" pitchFamily="34" charset="0"/>
                <a:cs typeface="Arial" pitchFamily="34" charset="0"/>
              </a:rPr>
              <a:t> </a:t>
            </a:r>
            <a:r>
              <a:rPr lang="ar-SA" sz="3200" dirty="0" smtClean="0">
                <a:latin typeface="Arial" pitchFamily="34" charset="0"/>
                <a:cs typeface="Arial" pitchFamily="34" charset="0"/>
              </a:rPr>
              <a:t>الدراسة النووية الشعاعية </a:t>
            </a:r>
            <a:r>
              <a:rPr lang="en-US" sz="3200" dirty="0" smtClean="0">
                <a:latin typeface="Arial" pitchFamily="34" charset="0"/>
                <a:cs typeface="Arial" pitchFamily="34" charset="0"/>
              </a:rPr>
              <a:t>Radionuclide study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strVal val="#ppt_w*0.70"/>
                                          </p:val>
                                        </p:tav>
                                        <p:tav tm="100000">
                                          <p:val>
                                            <p:strVal val="#ppt_w"/>
                                          </p:val>
                                        </p:tav>
                                      </p:tavLst>
                                    </p:anim>
                                    <p:anim calcmode="lin" valueType="num">
                                      <p:cBhvr>
                                        <p:cTn id="20" dur="1000" fill="hold"/>
                                        <p:tgtEl>
                                          <p:spTgt spid="7"/>
                                        </p:tgtEl>
                                        <p:attrNameLst>
                                          <p:attrName>ppt_h</p:attrName>
                                        </p:attrNameLst>
                                      </p:cBhvr>
                                      <p:tavLst>
                                        <p:tav tm="0">
                                          <p:val>
                                            <p:strVal val="#ppt_h"/>
                                          </p:val>
                                        </p:tav>
                                        <p:tav tm="100000">
                                          <p:val>
                                            <p:strVal val="#ppt_h"/>
                                          </p:val>
                                        </p:tav>
                                      </p:tavLst>
                                    </p:anim>
                                    <p:animEffect transition="in" filter="fade">
                                      <p:cBhvr>
                                        <p:cTn id="21" dur="1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1000" fill="hold"/>
                                        <p:tgtEl>
                                          <p:spTgt spid="5"/>
                                        </p:tgtEl>
                                        <p:attrNameLst>
                                          <p:attrName>ppt_w</p:attrName>
                                        </p:attrNameLst>
                                      </p:cBhvr>
                                      <p:tavLst>
                                        <p:tav tm="0">
                                          <p:val>
                                            <p:strVal val="#ppt_w*0.70"/>
                                          </p:val>
                                        </p:tav>
                                        <p:tav tm="100000">
                                          <p:val>
                                            <p:strVal val="#ppt_w"/>
                                          </p:val>
                                        </p:tav>
                                      </p:tavLst>
                                    </p:anim>
                                    <p:anim calcmode="lin" valueType="num">
                                      <p:cBhvr>
                                        <p:cTn id="27" dur="1000" fill="hold"/>
                                        <p:tgtEl>
                                          <p:spTgt spid="5"/>
                                        </p:tgtEl>
                                        <p:attrNameLst>
                                          <p:attrName>ppt_h</p:attrName>
                                        </p:attrNameLst>
                                      </p:cBhvr>
                                      <p:tavLst>
                                        <p:tav tm="0">
                                          <p:val>
                                            <p:strVal val="#ppt_h"/>
                                          </p:val>
                                        </p:tav>
                                        <p:tav tm="100000">
                                          <p:val>
                                            <p:strVal val="#ppt_h"/>
                                          </p:val>
                                        </p:tav>
                                      </p:tavLst>
                                    </p:anim>
                                    <p:animEffect transition="in" filter="fade">
                                      <p:cBhvr>
                                        <p:cTn id="2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76200" y="76200"/>
            <a:ext cx="8991600" cy="838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lgn="ctr" rtl="1"/>
            <a:r>
              <a:rPr lang="ar-SY"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ا</a:t>
            </a:r>
            <a:r>
              <a:rPr lang="ar-SA" sz="4800" b="1"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لتدبير</a:t>
            </a:r>
            <a:endParaRPr kumimoji="0" lang="en-US" sz="4800" b="1" i="0" u="none" strike="noStrike" kern="0" cap="none" spc="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152400" y="5791200"/>
            <a:ext cx="8534400" cy="609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just" rtl="1">
              <a:lnSpc>
                <a:spcPct val="150000"/>
              </a:lnSpc>
              <a:buFont typeface="Wingdings" pitchFamily="2" charset="2"/>
              <a:buChar char="§"/>
            </a:pPr>
            <a:r>
              <a:rPr lang="ar-SY" dirty="0" smtClean="0">
                <a:latin typeface="Arial" pitchFamily="34" charset="0"/>
                <a:cs typeface="Arial" pitchFamily="34" charset="0"/>
              </a:rPr>
              <a:t> </a:t>
            </a:r>
            <a:r>
              <a:rPr lang="ar-SA" dirty="0" smtClean="0">
                <a:latin typeface="Arial" pitchFamily="34" charset="0"/>
                <a:cs typeface="Arial" pitchFamily="34" charset="0"/>
              </a:rPr>
              <a:t>تنظيف القصبات خلال تنظيرها و أخذ عينات للزرع الجرثومي </a:t>
            </a:r>
          </a:p>
          <a:p>
            <a:pPr lvl="0" algn="just" rtl="1">
              <a:lnSpc>
                <a:spcPct val="150000"/>
              </a:lnSpc>
              <a:buFont typeface="Wingdings" pitchFamily="2" charset="2"/>
              <a:buChar char="§"/>
            </a:pPr>
            <a:endParaRPr lang="ar-SA" dirty="0" smtClean="0">
              <a:latin typeface="Arial" pitchFamily="34" charset="0"/>
              <a:cs typeface="Arial" pitchFamily="34" charset="0"/>
            </a:endParaRPr>
          </a:p>
        </p:txBody>
      </p:sp>
      <p:sp>
        <p:nvSpPr>
          <p:cNvPr id="6" name="TextBox 5"/>
          <p:cNvSpPr txBox="1"/>
          <p:nvPr/>
        </p:nvSpPr>
        <p:spPr>
          <a:xfrm>
            <a:off x="-152400" y="1219200"/>
            <a:ext cx="8839200" cy="646331"/>
          </a:xfrm>
          <a:prstGeom prst="rect">
            <a:avLst/>
          </a:prstGeom>
          <a:noFill/>
        </p:spPr>
        <p:txBody>
          <a:bodyPr wrap="square" rtlCol="1">
            <a:spAutoFit/>
          </a:bodyPr>
          <a:lstStyle/>
          <a:p>
            <a:pPr lvl="0" algn="just" rtl="1">
              <a:lnSpc>
                <a:spcPct val="150000"/>
              </a:lnSpc>
              <a:buFont typeface="Wingdings" pitchFamily="2" charset="2"/>
              <a:buChar char="§"/>
            </a:pPr>
            <a:r>
              <a:rPr lang="ar-SY" dirty="0" smtClean="0">
                <a:latin typeface="Arial" pitchFamily="34" charset="0"/>
                <a:cs typeface="Arial" pitchFamily="34" charset="0"/>
              </a:rPr>
              <a:t> </a:t>
            </a:r>
            <a:r>
              <a:rPr lang="ar-SA" dirty="0" smtClean="0">
                <a:latin typeface="Arial" pitchFamily="34" charset="0"/>
                <a:cs typeface="Arial" pitchFamily="34" charset="0"/>
              </a:rPr>
              <a:t>تنبيب المريض</a:t>
            </a:r>
          </a:p>
        </p:txBody>
      </p:sp>
      <p:sp>
        <p:nvSpPr>
          <p:cNvPr id="7" name="TextBox 6"/>
          <p:cNvSpPr txBox="1"/>
          <p:nvPr/>
        </p:nvSpPr>
        <p:spPr>
          <a:xfrm>
            <a:off x="304800" y="1828800"/>
            <a:ext cx="8382000" cy="646331"/>
          </a:xfrm>
          <a:prstGeom prst="rect">
            <a:avLst/>
          </a:prstGeom>
          <a:noFill/>
        </p:spPr>
        <p:txBody>
          <a:bodyPr wrap="square" rtlCol="1">
            <a:spAutoFit/>
          </a:bodyPr>
          <a:lstStyle/>
          <a:p>
            <a:pPr lvl="0" algn="just" rtl="1">
              <a:lnSpc>
                <a:spcPct val="150000"/>
              </a:lnSpc>
              <a:buFont typeface="Wingdings" pitchFamily="2" charset="2"/>
              <a:buChar char="§"/>
            </a:pPr>
            <a:r>
              <a:rPr lang="ar-SY" dirty="0" smtClean="0">
                <a:latin typeface="Arial" pitchFamily="34" charset="0"/>
                <a:cs typeface="Arial" pitchFamily="34" charset="0"/>
              </a:rPr>
              <a:t> </a:t>
            </a:r>
            <a:r>
              <a:rPr lang="ar-SA" dirty="0" smtClean="0">
                <a:latin typeface="Arial" pitchFamily="34" charset="0"/>
                <a:cs typeface="Arial" pitchFamily="34" charset="0"/>
              </a:rPr>
              <a:t>تعويض السوائل، حيث يحتاج المريض لكمية أكبر من التي تحسب حسب باركلاند </a:t>
            </a:r>
          </a:p>
        </p:txBody>
      </p:sp>
      <p:sp>
        <p:nvSpPr>
          <p:cNvPr id="8" name="TextBox 7"/>
          <p:cNvSpPr txBox="1"/>
          <p:nvPr/>
        </p:nvSpPr>
        <p:spPr>
          <a:xfrm>
            <a:off x="228600" y="2514600"/>
            <a:ext cx="8458200" cy="646331"/>
          </a:xfrm>
          <a:prstGeom prst="rect">
            <a:avLst/>
          </a:prstGeom>
          <a:noFill/>
        </p:spPr>
        <p:txBody>
          <a:bodyPr wrap="square" rtlCol="1">
            <a:spAutoFit/>
          </a:bodyPr>
          <a:lstStyle/>
          <a:p>
            <a:pPr lvl="0" algn="just" rtl="1">
              <a:lnSpc>
                <a:spcPct val="150000"/>
              </a:lnSpc>
              <a:buFont typeface="Wingdings" pitchFamily="2" charset="2"/>
              <a:buChar char="§"/>
            </a:pPr>
            <a:r>
              <a:rPr lang="ar-SY" dirty="0" smtClean="0">
                <a:latin typeface="Arial" pitchFamily="34" charset="0"/>
                <a:cs typeface="Arial" pitchFamily="34" charset="0"/>
              </a:rPr>
              <a:t> </a:t>
            </a:r>
            <a:r>
              <a:rPr lang="ar-SA" dirty="0" smtClean="0">
                <a:latin typeface="Arial" pitchFamily="34" charset="0"/>
                <a:cs typeface="Arial" pitchFamily="34" charset="0"/>
              </a:rPr>
              <a:t>موسعات القصبات </a:t>
            </a:r>
          </a:p>
        </p:txBody>
      </p:sp>
      <p:sp>
        <p:nvSpPr>
          <p:cNvPr id="9" name="TextBox 8"/>
          <p:cNvSpPr txBox="1"/>
          <p:nvPr/>
        </p:nvSpPr>
        <p:spPr>
          <a:xfrm>
            <a:off x="228600" y="3200400"/>
            <a:ext cx="8458200" cy="646331"/>
          </a:xfrm>
          <a:prstGeom prst="rect">
            <a:avLst/>
          </a:prstGeom>
          <a:noFill/>
        </p:spPr>
        <p:txBody>
          <a:bodyPr wrap="square" rtlCol="1">
            <a:spAutoFit/>
          </a:bodyPr>
          <a:lstStyle/>
          <a:p>
            <a:pPr lvl="0" algn="just" rtl="1">
              <a:lnSpc>
                <a:spcPct val="150000"/>
              </a:lnSpc>
              <a:buFont typeface="Wingdings" pitchFamily="2" charset="2"/>
              <a:buChar char="§"/>
            </a:pPr>
            <a:r>
              <a:rPr lang="ar-SY" dirty="0" smtClean="0">
                <a:latin typeface="Arial" pitchFamily="34" charset="0"/>
                <a:cs typeface="Arial" pitchFamily="34" charset="0"/>
              </a:rPr>
              <a:t> </a:t>
            </a:r>
            <a:r>
              <a:rPr lang="ar-SA" dirty="0" smtClean="0">
                <a:latin typeface="Arial" pitchFamily="34" charset="0"/>
                <a:cs typeface="Arial" pitchFamily="34" charset="0"/>
              </a:rPr>
              <a:t>إزالة المفرزات الرئوية من خلال الشفط </a:t>
            </a:r>
          </a:p>
        </p:txBody>
      </p:sp>
      <p:sp>
        <p:nvSpPr>
          <p:cNvPr id="10" name="TextBox 9"/>
          <p:cNvSpPr txBox="1"/>
          <p:nvPr/>
        </p:nvSpPr>
        <p:spPr>
          <a:xfrm>
            <a:off x="0" y="3886200"/>
            <a:ext cx="8686800" cy="646331"/>
          </a:xfrm>
          <a:prstGeom prst="rect">
            <a:avLst/>
          </a:prstGeom>
          <a:noFill/>
        </p:spPr>
        <p:txBody>
          <a:bodyPr wrap="square" rtlCol="1">
            <a:spAutoFit/>
          </a:bodyPr>
          <a:lstStyle/>
          <a:p>
            <a:pPr lvl="0" algn="just" rtl="1">
              <a:lnSpc>
                <a:spcPct val="150000"/>
              </a:lnSpc>
              <a:buFont typeface="Wingdings" pitchFamily="2" charset="2"/>
              <a:buChar char="§"/>
            </a:pPr>
            <a:r>
              <a:rPr lang="ar-SY" dirty="0" smtClean="0">
                <a:latin typeface="Arial" pitchFamily="34" charset="0"/>
                <a:cs typeface="Arial" pitchFamily="34" charset="0"/>
              </a:rPr>
              <a:t> </a:t>
            </a:r>
            <a:r>
              <a:rPr lang="ar-SA" dirty="0" smtClean="0">
                <a:latin typeface="Arial" pitchFamily="34" charset="0"/>
                <a:cs typeface="Arial" pitchFamily="34" charset="0"/>
              </a:rPr>
              <a:t>استخدام الكورتيزون غير منصوح به </a:t>
            </a:r>
          </a:p>
        </p:txBody>
      </p:sp>
      <p:sp>
        <p:nvSpPr>
          <p:cNvPr id="11" name="TextBox 10"/>
          <p:cNvSpPr txBox="1"/>
          <p:nvPr/>
        </p:nvSpPr>
        <p:spPr>
          <a:xfrm>
            <a:off x="-76200" y="4495800"/>
            <a:ext cx="8763000" cy="646331"/>
          </a:xfrm>
          <a:prstGeom prst="rect">
            <a:avLst/>
          </a:prstGeom>
          <a:noFill/>
        </p:spPr>
        <p:txBody>
          <a:bodyPr wrap="square" rtlCol="1">
            <a:spAutoFit/>
          </a:bodyPr>
          <a:lstStyle/>
          <a:p>
            <a:pPr lvl="0" algn="just" rtl="1">
              <a:lnSpc>
                <a:spcPct val="150000"/>
              </a:lnSpc>
              <a:buFont typeface="Wingdings" pitchFamily="2" charset="2"/>
              <a:buChar char="§"/>
            </a:pPr>
            <a:r>
              <a:rPr lang="ar-SY" dirty="0" smtClean="0">
                <a:latin typeface="Arial" pitchFamily="34" charset="0"/>
                <a:cs typeface="Arial" pitchFamily="34" charset="0"/>
              </a:rPr>
              <a:t> </a:t>
            </a:r>
            <a:r>
              <a:rPr lang="ar-SA" dirty="0" smtClean="0">
                <a:latin typeface="Arial" pitchFamily="34" charset="0"/>
                <a:cs typeface="Arial" pitchFamily="34" charset="0"/>
              </a:rPr>
              <a:t>الصادات الحيوية الوقائية غير مستطبة </a:t>
            </a:r>
          </a:p>
        </p:txBody>
      </p:sp>
      <p:sp>
        <p:nvSpPr>
          <p:cNvPr id="12" name="TextBox 11"/>
          <p:cNvSpPr txBox="1"/>
          <p:nvPr/>
        </p:nvSpPr>
        <p:spPr>
          <a:xfrm>
            <a:off x="76200" y="5181600"/>
            <a:ext cx="8610600" cy="646331"/>
          </a:xfrm>
          <a:prstGeom prst="rect">
            <a:avLst/>
          </a:prstGeom>
          <a:noFill/>
        </p:spPr>
        <p:txBody>
          <a:bodyPr wrap="square" rtlCol="1">
            <a:spAutoFit/>
          </a:bodyPr>
          <a:lstStyle/>
          <a:p>
            <a:pPr lvl="0" algn="just" rtl="1">
              <a:lnSpc>
                <a:spcPct val="150000"/>
              </a:lnSpc>
              <a:buFont typeface="Wingdings" pitchFamily="2" charset="2"/>
              <a:buChar char="§"/>
            </a:pPr>
            <a:r>
              <a:rPr lang="ar-SY" dirty="0" smtClean="0">
                <a:latin typeface="Arial" pitchFamily="34" charset="0"/>
                <a:cs typeface="Arial" pitchFamily="34" charset="0"/>
              </a:rPr>
              <a:t> </a:t>
            </a:r>
            <a:r>
              <a:rPr lang="ar-SA" dirty="0" smtClean="0">
                <a:latin typeface="Arial" pitchFamily="34" charset="0"/>
                <a:cs typeface="Arial" pitchFamily="34" charset="0"/>
              </a:rPr>
              <a:t>صور شعاعية للصدر بشكل متكرر لكشف أي التهاب رئوي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strVal val="#ppt_w*0.70"/>
                                          </p:val>
                                        </p:tav>
                                        <p:tav tm="100000">
                                          <p:val>
                                            <p:strVal val="#ppt_w"/>
                                          </p:val>
                                        </p:tav>
                                      </p:tavLst>
                                    </p:anim>
                                    <p:anim calcmode="lin" valueType="num">
                                      <p:cBhvr>
                                        <p:cTn id="20" dur="1000" fill="hold"/>
                                        <p:tgtEl>
                                          <p:spTgt spid="7"/>
                                        </p:tgtEl>
                                        <p:attrNameLst>
                                          <p:attrName>ppt_h</p:attrName>
                                        </p:attrNameLst>
                                      </p:cBhvr>
                                      <p:tavLst>
                                        <p:tav tm="0">
                                          <p:val>
                                            <p:strVal val="#ppt_h"/>
                                          </p:val>
                                        </p:tav>
                                        <p:tav tm="100000">
                                          <p:val>
                                            <p:strVal val="#ppt_h"/>
                                          </p:val>
                                        </p:tav>
                                      </p:tavLst>
                                    </p:anim>
                                    <p:animEffect transition="in" filter="fade">
                                      <p:cBhvr>
                                        <p:cTn id="21" dur="1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1000" fill="hold"/>
                                        <p:tgtEl>
                                          <p:spTgt spid="8"/>
                                        </p:tgtEl>
                                        <p:attrNameLst>
                                          <p:attrName>ppt_w</p:attrName>
                                        </p:attrNameLst>
                                      </p:cBhvr>
                                      <p:tavLst>
                                        <p:tav tm="0">
                                          <p:val>
                                            <p:strVal val="#ppt_w*0.70"/>
                                          </p:val>
                                        </p:tav>
                                        <p:tav tm="100000">
                                          <p:val>
                                            <p:strVal val="#ppt_w"/>
                                          </p:val>
                                        </p:tav>
                                      </p:tavLst>
                                    </p:anim>
                                    <p:anim calcmode="lin" valueType="num">
                                      <p:cBhvr>
                                        <p:cTn id="27" dur="1000" fill="hold"/>
                                        <p:tgtEl>
                                          <p:spTgt spid="8"/>
                                        </p:tgtEl>
                                        <p:attrNameLst>
                                          <p:attrName>ppt_h</p:attrName>
                                        </p:attrNameLst>
                                      </p:cBhvr>
                                      <p:tavLst>
                                        <p:tav tm="0">
                                          <p:val>
                                            <p:strVal val="#ppt_h"/>
                                          </p:val>
                                        </p:tav>
                                        <p:tav tm="100000">
                                          <p:val>
                                            <p:strVal val="#ppt_h"/>
                                          </p:val>
                                        </p:tav>
                                      </p:tavLst>
                                    </p:anim>
                                    <p:animEffect transition="in" filter="fade">
                                      <p:cBhvr>
                                        <p:cTn id="28" dur="1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1000" fill="hold"/>
                                        <p:tgtEl>
                                          <p:spTgt spid="9"/>
                                        </p:tgtEl>
                                        <p:attrNameLst>
                                          <p:attrName>ppt_w</p:attrName>
                                        </p:attrNameLst>
                                      </p:cBhvr>
                                      <p:tavLst>
                                        <p:tav tm="0">
                                          <p:val>
                                            <p:strVal val="#ppt_w*0.70"/>
                                          </p:val>
                                        </p:tav>
                                        <p:tav tm="100000">
                                          <p:val>
                                            <p:strVal val="#ppt_w"/>
                                          </p:val>
                                        </p:tav>
                                      </p:tavLst>
                                    </p:anim>
                                    <p:anim calcmode="lin" valueType="num">
                                      <p:cBhvr>
                                        <p:cTn id="34" dur="1000" fill="hold"/>
                                        <p:tgtEl>
                                          <p:spTgt spid="9"/>
                                        </p:tgtEl>
                                        <p:attrNameLst>
                                          <p:attrName>ppt_h</p:attrName>
                                        </p:attrNameLst>
                                      </p:cBhvr>
                                      <p:tavLst>
                                        <p:tav tm="0">
                                          <p:val>
                                            <p:strVal val="#ppt_h"/>
                                          </p:val>
                                        </p:tav>
                                        <p:tav tm="100000">
                                          <p:val>
                                            <p:strVal val="#ppt_h"/>
                                          </p:val>
                                        </p:tav>
                                      </p:tavLst>
                                    </p:anim>
                                    <p:animEffect transition="in" filter="fade">
                                      <p:cBhvr>
                                        <p:cTn id="35" dur="10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p:cTn id="40" dur="1000" fill="hold"/>
                                        <p:tgtEl>
                                          <p:spTgt spid="10"/>
                                        </p:tgtEl>
                                        <p:attrNameLst>
                                          <p:attrName>ppt_w</p:attrName>
                                        </p:attrNameLst>
                                      </p:cBhvr>
                                      <p:tavLst>
                                        <p:tav tm="0">
                                          <p:val>
                                            <p:strVal val="#ppt_w*0.70"/>
                                          </p:val>
                                        </p:tav>
                                        <p:tav tm="100000">
                                          <p:val>
                                            <p:strVal val="#ppt_w"/>
                                          </p:val>
                                        </p:tav>
                                      </p:tavLst>
                                    </p:anim>
                                    <p:anim calcmode="lin" valueType="num">
                                      <p:cBhvr>
                                        <p:cTn id="41" dur="1000" fill="hold"/>
                                        <p:tgtEl>
                                          <p:spTgt spid="10"/>
                                        </p:tgtEl>
                                        <p:attrNameLst>
                                          <p:attrName>ppt_h</p:attrName>
                                        </p:attrNameLst>
                                      </p:cBhvr>
                                      <p:tavLst>
                                        <p:tav tm="0">
                                          <p:val>
                                            <p:strVal val="#ppt_h"/>
                                          </p:val>
                                        </p:tav>
                                        <p:tav tm="100000">
                                          <p:val>
                                            <p:strVal val="#ppt_h"/>
                                          </p:val>
                                        </p:tav>
                                      </p:tavLst>
                                    </p:anim>
                                    <p:animEffect transition="in" filter="fade">
                                      <p:cBhvr>
                                        <p:cTn id="42" dur="1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1000" fill="hold"/>
                                        <p:tgtEl>
                                          <p:spTgt spid="11"/>
                                        </p:tgtEl>
                                        <p:attrNameLst>
                                          <p:attrName>ppt_w</p:attrName>
                                        </p:attrNameLst>
                                      </p:cBhvr>
                                      <p:tavLst>
                                        <p:tav tm="0">
                                          <p:val>
                                            <p:strVal val="#ppt_w*0.70"/>
                                          </p:val>
                                        </p:tav>
                                        <p:tav tm="100000">
                                          <p:val>
                                            <p:strVal val="#ppt_w"/>
                                          </p:val>
                                        </p:tav>
                                      </p:tavLst>
                                    </p:anim>
                                    <p:anim calcmode="lin" valueType="num">
                                      <p:cBhvr>
                                        <p:cTn id="48" dur="1000" fill="hold"/>
                                        <p:tgtEl>
                                          <p:spTgt spid="11"/>
                                        </p:tgtEl>
                                        <p:attrNameLst>
                                          <p:attrName>ppt_h</p:attrName>
                                        </p:attrNameLst>
                                      </p:cBhvr>
                                      <p:tavLst>
                                        <p:tav tm="0">
                                          <p:val>
                                            <p:strVal val="#ppt_h"/>
                                          </p:val>
                                        </p:tav>
                                        <p:tav tm="100000">
                                          <p:val>
                                            <p:strVal val="#ppt_h"/>
                                          </p:val>
                                        </p:tav>
                                      </p:tavLst>
                                    </p:anim>
                                    <p:animEffect transition="in" filter="fade">
                                      <p:cBhvr>
                                        <p:cTn id="49" dur="10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p:cTn id="54" dur="1000" fill="hold"/>
                                        <p:tgtEl>
                                          <p:spTgt spid="12"/>
                                        </p:tgtEl>
                                        <p:attrNameLst>
                                          <p:attrName>ppt_w</p:attrName>
                                        </p:attrNameLst>
                                      </p:cBhvr>
                                      <p:tavLst>
                                        <p:tav tm="0">
                                          <p:val>
                                            <p:strVal val="#ppt_w*0.70"/>
                                          </p:val>
                                        </p:tav>
                                        <p:tav tm="100000">
                                          <p:val>
                                            <p:strVal val="#ppt_w"/>
                                          </p:val>
                                        </p:tav>
                                      </p:tavLst>
                                    </p:anim>
                                    <p:anim calcmode="lin" valueType="num">
                                      <p:cBhvr>
                                        <p:cTn id="55" dur="1000" fill="hold"/>
                                        <p:tgtEl>
                                          <p:spTgt spid="12"/>
                                        </p:tgtEl>
                                        <p:attrNameLst>
                                          <p:attrName>ppt_h</p:attrName>
                                        </p:attrNameLst>
                                      </p:cBhvr>
                                      <p:tavLst>
                                        <p:tav tm="0">
                                          <p:val>
                                            <p:strVal val="#ppt_h"/>
                                          </p:val>
                                        </p:tav>
                                        <p:tav tm="100000">
                                          <p:val>
                                            <p:strVal val="#ppt_h"/>
                                          </p:val>
                                        </p:tav>
                                      </p:tavLst>
                                    </p:anim>
                                    <p:animEffect transition="in" filter="fade">
                                      <p:cBhvr>
                                        <p:cTn id="56" dur="1000"/>
                                        <p:tgtEl>
                                          <p:spTgt spid="12"/>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p:cTn id="61" dur="1000" fill="hold"/>
                                        <p:tgtEl>
                                          <p:spTgt spid="5"/>
                                        </p:tgtEl>
                                        <p:attrNameLst>
                                          <p:attrName>ppt_w</p:attrName>
                                        </p:attrNameLst>
                                      </p:cBhvr>
                                      <p:tavLst>
                                        <p:tav tm="0">
                                          <p:val>
                                            <p:strVal val="#ppt_w*0.70"/>
                                          </p:val>
                                        </p:tav>
                                        <p:tav tm="100000">
                                          <p:val>
                                            <p:strVal val="#ppt_w"/>
                                          </p:val>
                                        </p:tav>
                                      </p:tavLst>
                                    </p:anim>
                                    <p:anim calcmode="lin" valueType="num">
                                      <p:cBhvr>
                                        <p:cTn id="62" dur="1000" fill="hold"/>
                                        <p:tgtEl>
                                          <p:spTgt spid="5"/>
                                        </p:tgtEl>
                                        <p:attrNameLst>
                                          <p:attrName>ppt_h</p:attrName>
                                        </p:attrNameLst>
                                      </p:cBhvr>
                                      <p:tavLst>
                                        <p:tav tm="0">
                                          <p:val>
                                            <p:strVal val="#ppt_h"/>
                                          </p:val>
                                        </p:tav>
                                        <p:tav tm="100000">
                                          <p:val>
                                            <p:strVal val="#ppt_h"/>
                                          </p:val>
                                        </p:tav>
                                      </p:tavLst>
                                    </p:anim>
                                    <p:animEffect transition="in" filter="fade">
                                      <p:cBhvr>
                                        <p:cTn id="6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152400"/>
            <a:ext cx="8382000" cy="838200"/>
          </a:xfrm>
        </p:spPr>
        <p:txBody>
          <a:bodyPr>
            <a:normAutofit/>
          </a:bodyPr>
          <a:lstStyle/>
          <a:p>
            <a:pPr rtl="1"/>
            <a:r>
              <a:rPr lang="ar-SA" sz="4800"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العوامل المسببة للحروق</a:t>
            </a:r>
            <a:r>
              <a:rPr lang="ar-SY" sz="4800" dirty="0" smtClean="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 1</a:t>
            </a:r>
            <a:endParaRPr lang="en-US" sz="4800" dirty="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23555" name="Rectangle 3"/>
          <p:cNvSpPr>
            <a:spLocks noGrp="1" noChangeArrowheads="1"/>
          </p:cNvSpPr>
          <p:nvPr>
            <p:ph idx="1"/>
          </p:nvPr>
        </p:nvSpPr>
        <p:spPr>
          <a:xfrm>
            <a:off x="1524000" y="1295400"/>
            <a:ext cx="7391400" cy="4953000"/>
          </a:xfrm>
        </p:spPr>
        <p:txBody>
          <a:bodyPr/>
          <a:lstStyle/>
          <a:p>
            <a:pPr algn="just" rtl="1">
              <a:lnSpc>
                <a:spcPct val="150000"/>
              </a:lnSpc>
            </a:pPr>
            <a:r>
              <a:rPr lang="ar-SA" sz="3200" b="1" dirty="0" smtClean="0">
                <a:latin typeface="Arial" pitchFamily="34" charset="0"/>
                <a:cs typeface="Arial" pitchFamily="34" charset="0"/>
              </a:rPr>
              <a:t>الحروق عبارة عن أذية نسجية تنجم عن تعرض النسيج المصاب إلى العامل المسبب والذي إما أن يكون حرارياً أو كيميائياً أو كهربائياً</a:t>
            </a:r>
            <a:endParaRPr lang="en-US" sz="3200" b="1" dirty="0" smtClean="0">
              <a:latin typeface="Arial" pitchFamily="34" charset="0"/>
              <a:cs typeface="Arial" pitchFamily="34" charset="0"/>
            </a:endParaRPr>
          </a:p>
          <a:p>
            <a:pPr algn="just" rtl="1">
              <a:lnSpc>
                <a:spcPct val="150000"/>
              </a:lnSpc>
            </a:pPr>
            <a:r>
              <a:rPr lang="ar-SA" sz="3200" b="1" dirty="0" smtClean="0">
                <a:latin typeface="Arial" pitchFamily="34" charset="0"/>
                <a:cs typeface="Arial" pitchFamily="34" charset="0"/>
              </a:rPr>
              <a:t>تختلف شدة الأذية باختلاف شدة العامل المسبب فكلما كانت درجة الحرارة أعلى مثلاً كلما ازدادت سماكة النسيج المصاب وازداد بالتالي عمق الحرق</a:t>
            </a:r>
            <a:endParaRPr lang="en-US" sz="3200" b="1"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1000"/>
                                        <p:tgtEl>
                                          <p:spTgt spid="2355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 calcmode="lin" valueType="num">
                                      <p:cBhvr>
                                        <p:cTn id="12" dur="2000" fill="hold"/>
                                        <p:tgtEl>
                                          <p:spTgt spid="23555">
                                            <p:txEl>
                                              <p:pRg st="0" end="0"/>
                                            </p:txEl>
                                          </p:spTgt>
                                        </p:tgtEl>
                                        <p:attrNameLst>
                                          <p:attrName>ppt_w</p:attrName>
                                        </p:attrNameLst>
                                      </p:cBhvr>
                                      <p:tavLst>
                                        <p:tav tm="0">
                                          <p:val>
                                            <p:fltVal val="0"/>
                                          </p:val>
                                        </p:tav>
                                        <p:tav tm="100000">
                                          <p:val>
                                            <p:strVal val="#ppt_w"/>
                                          </p:val>
                                        </p:tav>
                                      </p:tavLst>
                                    </p:anim>
                                    <p:anim calcmode="lin" valueType="num">
                                      <p:cBhvr>
                                        <p:cTn id="13" dur="2000" fill="hold"/>
                                        <p:tgtEl>
                                          <p:spTgt spid="23555">
                                            <p:txEl>
                                              <p:pRg st="0" end="0"/>
                                            </p:txEl>
                                          </p:spTgt>
                                        </p:tgtEl>
                                        <p:attrNameLst>
                                          <p:attrName>ppt_h</p:attrName>
                                        </p:attrNameLst>
                                      </p:cBhvr>
                                      <p:tavLst>
                                        <p:tav tm="0">
                                          <p:val>
                                            <p:fltVal val="0"/>
                                          </p:val>
                                        </p:tav>
                                        <p:tav tm="100000">
                                          <p:val>
                                            <p:strVal val="#ppt_h"/>
                                          </p:val>
                                        </p:tav>
                                      </p:tavLst>
                                    </p:anim>
                                    <p:animEffect transition="in" filter="fade">
                                      <p:cBhvr>
                                        <p:cTn id="14" dur="2000"/>
                                        <p:tgtEl>
                                          <p:spTgt spid="2355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23555">
                                            <p:txEl>
                                              <p:pRg st="1" end="1"/>
                                            </p:txEl>
                                          </p:spTgt>
                                        </p:tgtEl>
                                        <p:attrNameLst>
                                          <p:attrName>style.visibility</p:attrName>
                                        </p:attrNameLst>
                                      </p:cBhvr>
                                      <p:to>
                                        <p:strVal val="visible"/>
                                      </p:to>
                                    </p:set>
                                    <p:anim calcmode="lin" valueType="num">
                                      <p:cBhvr>
                                        <p:cTn id="19" dur="2000" fill="hold"/>
                                        <p:tgtEl>
                                          <p:spTgt spid="23555">
                                            <p:txEl>
                                              <p:pRg st="1" end="1"/>
                                            </p:txEl>
                                          </p:spTgt>
                                        </p:tgtEl>
                                        <p:attrNameLst>
                                          <p:attrName>ppt_w</p:attrName>
                                        </p:attrNameLst>
                                      </p:cBhvr>
                                      <p:tavLst>
                                        <p:tav tm="0">
                                          <p:val>
                                            <p:fltVal val="0"/>
                                          </p:val>
                                        </p:tav>
                                        <p:tav tm="100000">
                                          <p:val>
                                            <p:strVal val="#ppt_w"/>
                                          </p:val>
                                        </p:tav>
                                      </p:tavLst>
                                    </p:anim>
                                    <p:anim calcmode="lin" valueType="num">
                                      <p:cBhvr>
                                        <p:cTn id="20" dur="2000" fill="hold"/>
                                        <p:tgtEl>
                                          <p:spTgt spid="23555">
                                            <p:txEl>
                                              <p:pRg st="1" end="1"/>
                                            </p:txEl>
                                          </p:spTgt>
                                        </p:tgtEl>
                                        <p:attrNameLst>
                                          <p:attrName>ppt_h</p:attrName>
                                        </p:attrNameLst>
                                      </p:cBhvr>
                                      <p:tavLst>
                                        <p:tav tm="0">
                                          <p:val>
                                            <p:fltVal val="0"/>
                                          </p:val>
                                        </p:tav>
                                        <p:tav tm="100000">
                                          <p:val>
                                            <p:strVal val="#ppt_h"/>
                                          </p:val>
                                        </p:tav>
                                      </p:tavLst>
                                    </p:anim>
                                    <p:animEffect transition="in" filter="fade">
                                      <p:cBhvr>
                                        <p:cTn id="21" dur="20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152400"/>
            <a:ext cx="8534400" cy="838200"/>
          </a:xfrm>
        </p:spPr>
        <p:txBody>
          <a:bodyPr>
            <a:normAutofit/>
          </a:bodyPr>
          <a:lstStyle/>
          <a:p>
            <a:pPr rtl="1"/>
            <a:r>
              <a:rPr lang="ar-SA" sz="4800" dirty="0" smtClean="0">
                <a:solidFill>
                  <a:schemeClr val="tx1">
                    <a:lumMod val="95000"/>
                  </a:schemeClr>
                </a:solidFill>
                <a:latin typeface="Arial" pitchFamily="34" charset="0"/>
                <a:cs typeface="Arial" pitchFamily="34" charset="0"/>
              </a:rPr>
              <a:t>العوامل المسببة للحروق</a:t>
            </a:r>
            <a:r>
              <a:rPr lang="ar-SY" sz="4800" dirty="0" smtClean="0">
                <a:solidFill>
                  <a:schemeClr val="tx1">
                    <a:lumMod val="95000"/>
                  </a:schemeClr>
                </a:solidFill>
                <a:latin typeface="Arial" pitchFamily="34" charset="0"/>
                <a:cs typeface="Arial" pitchFamily="34" charset="0"/>
              </a:rPr>
              <a:t> 2</a:t>
            </a:r>
            <a:endParaRPr lang="en-US" sz="4800" dirty="0">
              <a:solidFill>
                <a:schemeClr val="tx1">
                  <a:lumMod val="95000"/>
                </a:schemeClr>
              </a:solidFill>
              <a:latin typeface="Arial" pitchFamily="34" charset="0"/>
              <a:cs typeface="Arial" pitchFamily="34" charset="0"/>
            </a:endParaRPr>
          </a:p>
        </p:txBody>
      </p:sp>
      <p:sp>
        <p:nvSpPr>
          <p:cNvPr id="25603" name="Rectangle 3"/>
          <p:cNvSpPr>
            <a:spLocks noGrp="1" noChangeArrowheads="1"/>
          </p:cNvSpPr>
          <p:nvPr>
            <p:ph idx="1"/>
          </p:nvPr>
        </p:nvSpPr>
        <p:spPr>
          <a:xfrm>
            <a:off x="609600" y="1447800"/>
            <a:ext cx="8153400" cy="3962400"/>
          </a:xfrm>
        </p:spPr>
        <p:txBody>
          <a:bodyPr>
            <a:normAutofit fontScale="92500"/>
          </a:bodyPr>
          <a:lstStyle/>
          <a:p>
            <a:pPr algn="r" rtl="1"/>
            <a:r>
              <a:rPr lang="ar-SA" sz="3200" b="1" dirty="0" smtClean="0">
                <a:latin typeface="Arial" pitchFamily="34" charset="0"/>
                <a:cs typeface="Arial" pitchFamily="34" charset="0"/>
              </a:rPr>
              <a:t>يمكن تصنيف الحروق الحرارية إلى حروق السائل الحار وحروق اللهب وحروق المنابع الحرارية أو حروق التماس</a:t>
            </a:r>
            <a:endParaRPr lang="en-US" sz="3200" b="1" dirty="0" smtClean="0">
              <a:latin typeface="Arial" pitchFamily="34" charset="0"/>
              <a:cs typeface="Arial" pitchFamily="34" charset="0"/>
            </a:endParaRPr>
          </a:p>
          <a:p>
            <a:pPr algn="r" rtl="1"/>
            <a:r>
              <a:rPr lang="ar-SA" sz="3200" b="1" dirty="0" smtClean="0">
                <a:latin typeface="Arial" pitchFamily="34" charset="0"/>
                <a:cs typeface="Arial" pitchFamily="34" charset="0"/>
              </a:rPr>
              <a:t>يلاحظ وجود سيطرة نسبية للعامل المسبب للحروق تتعلق بالشريحة العمرية من جهة وبالناحية المهنية من جهة أخرى</a:t>
            </a:r>
            <a:endParaRPr lang="en-US" sz="3200" b="1" dirty="0" smtClean="0">
              <a:latin typeface="Arial" pitchFamily="34" charset="0"/>
              <a:cs typeface="Arial" pitchFamily="34" charset="0"/>
            </a:endParaRPr>
          </a:p>
          <a:p>
            <a:pPr algn="r" rtl="1"/>
            <a:r>
              <a:rPr lang="ar-SA" sz="3200" b="1" dirty="0" smtClean="0">
                <a:latin typeface="Arial" pitchFamily="34" charset="0"/>
                <a:cs typeface="Arial" pitchFamily="34" charset="0"/>
              </a:rPr>
              <a:t>يوجد أهمية خاصة لحروق التيار الكهربائي نتيجة الأذية الناجمة عن مرور التيار الكهربائي من داخل الجسم والأذيات الجهازية التي قد تنجم عن ذلك والتي تطلب مراقبة المريض بشكل جيد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500"/>
                                        <p:tgtEl>
                                          <p:spTgt spid="2560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 calcmode="lin" valueType="num">
                                      <p:cBhvr>
                                        <p:cTn id="12" dur="2000" fill="hold"/>
                                        <p:tgtEl>
                                          <p:spTgt spid="25603">
                                            <p:txEl>
                                              <p:pRg st="0" end="0"/>
                                            </p:txEl>
                                          </p:spTgt>
                                        </p:tgtEl>
                                        <p:attrNameLst>
                                          <p:attrName>ppt_w</p:attrName>
                                        </p:attrNameLst>
                                      </p:cBhvr>
                                      <p:tavLst>
                                        <p:tav tm="0">
                                          <p:val>
                                            <p:fltVal val="0"/>
                                          </p:val>
                                        </p:tav>
                                        <p:tav tm="100000">
                                          <p:val>
                                            <p:strVal val="#ppt_w"/>
                                          </p:val>
                                        </p:tav>
                                      </p:tavLst>
                                    </p:anim>
                                    <p:anim calcmode="lin" valueType="num">
                                      <p:cBhvr>
                                        <p:cTn id="13" dur="2000" fill="hold"/>
                                        <p:tgtEl>
                                          <p:spTgt spid="25603">
                                            <p:txEl>
                                              <p:pRg st="0" end="0"/>
                                            </p:txEl>
                                          </p:spTgt>
                                        </p:tgtEl>
                                        <p:attrNameLst>
                                          <p:attrName>ppt_h</p:attrName>
                                        </p:attrNameLst>
                                      </p:cBhvr>
                                      <p:tavLst>
                                        <p:tav tm="0">
                                          <p:val>
                                            <p:fltVal val="0"/>
                                          </p:val>
                                        </p:tav>
                                        <p:tav tm="100000">
                                          <p:val>
                                            <p:strVal val="#ppt_h"/>
                                          </p:val>
                                        </p:tav>
                                      </p:tavLst>
                                    </p:anim>
                                    <p:animEffect transition="in" filter="fade">
                                      <p:cBhvr>
                                        <p:cTn id="14" dur="2000"/>
                                        <p:tgtEl>
                                          <p:spTgt spid="2560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25603">
                                            <p:txEl>
                                              <p:pRg st="1" end="1"/>
                                            </p:txEl>
                                          </p:spTgt>
                                        </p:tgtEl>
                                        <p:attrNameLst>
                                          <p:attrName>style.visibility</p:attrName>
                                        </p:attrNameLst>
                                      </p:cBhvr>
                                      <p:to>
                                        <p:strVal val="visible"/>
                                      </p:to>
                                    </p:set>
                                    <p:anim calcmode="lin" valueType="num">
                                      <p:cBhvr>
                                        <p:cTn id="19" dur="2000" fill="hold"/>
                                        <p:tgtEl>
                                          <p:spTgt spid="25603">
                                            <p:txEl>
                                              <p:pRg st="1" end="1"/>
                                            </p:txEl>
                                          </p:spTgt>
                                        </p:tgtEl>
                                        <p:attrNameLst>
                                          <p:attrName>ppt_w</p:attrName>
                                        </p:attrNameLst>
                                      </p:cBhvr>
                                      <p:tavLst>
                                        <p:tav tm="0">
                                          <p:val>
                                            <p:fltVal val="0"/>
                                          </p:val>
                                        </p:tav>
                                        <p:tav tm="100000">
                                          <p:val>
                                            <p:strVal val="#ppt_w"/>
                                          </p:val>
                                        </p:tav>
                                      </p:tavLst>
                                    </p:anim>
                                    <p:anim calcmode="lin" valueType="num">
                                      <p:cBhvr>
                                        <p:cTn id="20" dur="2000" fill="hold"/>
                                        <p:tgtEl>
                                          <p:spTgt spid="25603">
                                            <p:txEl>
                                              <p:pRg st="1" end="1"/>
                                            </p:txEl>
                                          </p:spTgt>
                                        </p:tgtEl>
                                        <p:attrNameLst>
                                          <p:attrName>ppt_h</p:attrName>
                                        </p:attrNameLst>
                                      </p:cBhvr>
                                      <p:tavLst>
                                        <p:tav tm="0">
                                          <p:val>
                                            <p:fltVal val="0"/>
                                          </p:val>
                                        </p:tav>
                                        <p:tav tm="100000">
                                          <p:val>
                                            <p:strVal val="#ppt_h"/>
                                          </p:val>
                                        </p:tav>
                                      </p:tavLst>
                                    </p:anim>
                                    <p:animEffect transition="in" filter="fade">
                                      <p:cBhvr>
                                        <p:cTn id="21" dur="2000"/>
                                        <p:tgtEl>
                                          <p:spTgt spid="2560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25603">
                                            <p:txEl>
                                              <p:pRg st="2" end="2"/>
                                            </p:txEl>
                                          </p:spTgt>
                                        </p:tgtEl>
                                        <p:attrNameLst>
                                          <p:attrName>style.visibility</p:attrName>
                                        </p:attrNameLst>
                                      </p:cBhvr>
                                      <p:to>
                                        <p:strVal val="visible"/>
                                      </p:to>
                                    </p:set>
                                    <p:anim calcmode="lin" valueType="num">
                                      <p:cBhvr>
                                        <p:cTn id="26" dur="2000" fill="hold"/>
                                        <p:tgtEl>
                                          <p:spTgt spid="25603">
                                            <p:txEl>
                                              <p:pRg st="2" end="2"/>
                                            </p:txEl>
                                          </p:spTgt>
                                        </p:tgtEl>
                                        <p:attrNameLst>
                                          <p:attrName>ppt_w</p:attrName>
                                        </p:attrNameLst>
                                      </p:cBhvr>
                                      <p:tavLst>
                                        <p:tav tm="0">
                                          <p:val>
                                            <p:fltVal val="0"/>
                                          </p:val>
                                        </p:tav>
                                        <p:tav tm="100000">
                                          <p:val>
                                            <p:strVal val="#ppt_w"/>
                                          </p:val>
                                        </p:tav>
                                      </p:tavLst>
                                    </p:anim>
                                    <p:anim calcmode="lin" valueType="num">
                                      <p:cBhvr>
                                        <p:cTn id="27" dur="2000" fill="hold"/>
                                        <p:tgtEl>
                                          <p:spTgt spid="25603">
                                            <p:txEl>
                                              <p:pRg st="2" end="2"/>
                                            </p:txEl>
                                          </p:spTgt>
                                        </p:tgtEl>
                                        <p:attrNameLst>
                                          <p:attrName>ppt_h</p:attrName>
                                        </p:attrNameLst>
                                      </p:cBhvr>
                                      <p:tavLst>
                                        <p:tav tm="0">
                                          <p:val>
                                            <p:fltVal val="0"/>
                                          </p:val>
                                        </p:tav>
                                        <p:tav tm="100000">
                                          <p:val>
                                            <p:strVal val="#ppt_h"/>
                                          </p:val>
                                        </p:tav>
                                      </p:tavLst>
                                    </p:anim>
                                    <p:animEffect transition="in" filter="fade">
                                      <p:cBhvr>
                                        <p:cTn id="28" dur="20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28600"/>
            <a:ext cx="8458200" cy="838200"/>
          </a:xfrm>
        </p:spPr>
        <p:txBody>
          <a:bodyPr>
            <a:normAutofit/>
          </a:bodyPr>
          <a:lstStyle/>
          <a:p>
            <a:pPr rtl="1"/>
            <a:r>
              <a:rPr lang="ar-SA" sz="4800" dirty="0" smtClean="0">
                <a:solidFill>
                  <a:schemeClr val="tx1">
                    <a:lumMod val="95000"/>
                  </a:schemeClr>
                </a:solidFill>
                <a:latin typeface="Arial" pitchFamily="34" charset="0"/>
                <a:cs typeface="Arial" pitchFamily="34" charset="0"/>
              </a:rPr>
              <a:t>كيف يتم تقييم الحرق</a:t>
            </a:r>
            <a:r>
              <a:rPr lang="ar-SY" sz="4800" dirty="0" smtClean="0">
                <a:solidFill>
                  <a:schemeClr val="tx1">
                    <a:lumMod val="95000"/>
                  </a:schemeClr>
                </a:solidFill>
                <a:latin typeface="Arial" pitchFamily="34" charset="0"/>
                <a:cs typeface="Arial" pitchFamily="34" charset="0"/>
              </a:rPr>
              <a:t> ؟</a:t>
            </a:r>
            <a:endParaRPr lang="en-US" sz="4800" dirty="0">
              <a:solidFill>
                <a:schemeClr val="tx1">
                  <a:lumMod val="95000"/>
                </a:schemeClr>
              </a:solidFill>
              <a:latin typeface="Arial" pitchFamily="34" charset="0"/>
              <a:cs typeface="Arial" pitchFamily="34" charset="0"/>
            </a:endParaRPr>
          </a:p>
        </p:txBody>
      </p:sp>
      <p:sp>
        <p:nvSpPr>
          <p:cNvPr id="26627" name="Rectangle 3"/>
          <p:cNvSpPr>
            <a:spLocks noGrp="1" noChangeArrowheads="1"/>
          </p:cNvSpPr>
          <p:nvPr>
            <p:ph idx="1"/>
          </p:nvPr>
        </p:nvSpPr>
        <p:spPr>
          <a:xfrm>
            <a:off x="1066800" y="1828800"/>
            <a:ext cx="7848600" cy="5029200"/>
          </a:xfrm>
        </p:spPr>
        <p:txBody>
          <a:bodyPr/>
          <a:lstStyle/>
          <a:p>
            <a:pPr algn="just" rtl="1">
              <a:spcBef>
                <a:spcPts val="3000"/>
              </a:spcBef>
              <a:spcAft>
                <a:spcPts val="2400"/>
              </a:spcAft>
            </a:pPr>
            <a:r>
              <a:rPr lang="ar-SA" sz="2900" dirty="0" smtClean="0">
                <a:latin typeface="Arial" pitchFamily="34" charset="0"/>
                <a:cs typeface="Arial" pitchFamily="34" charset="0"/>
              </a:rPr>
              <a:t>تؤدي الحروق إلى ضياع مادي جلدي قد يكون كبيراً جداً، مما يؤدي إلى زوال جزء من حاجز الحماية الفاصل بين الوسط الخارجي وداخل الجسم من جهة، ومساهمة هذه المنطقة في ضياع سوائل ومكونات الجسم باتجاه الوسط الخارجي من جهة أخرى</a:t>
            </a:r>
            <a:endParaRPr lang="en-US" sz="2900" dirty="0" smtClean="0">
              <a:latin typeface="Arial" pitchFamily="34" charset="0"/>
              <a:cs typeface="Arial" pitchFamily="34" charset="0"/>
            </a:endParaRPr>
          </a:p>
          <a:p>
            <a:pPr algn="just" rtl="1">
              <a:spcBef>
                <a:spcPts val="3000"/>
              </a:spcBef>
              <a:spcAft>
                <a:spcPts val="2400"/>
              </a:spcAft>
            </a:pPr>
            <a:r>
              <a:rPr lang="ar-SA" sz="2900" dirty="0" smtClean="0">
                <a:latin typeface="Arial" pitchFamily="34" charset="0"/>
                <a:cs typeface="Arial" pitchFamily="34" charset="0"/>
              </a:rPr>
              <a:t>لذلك فإن التقييم الأساسي لشدة الحرق يعتمد على معرفة مساحة السطح المحروق، بالإضافة إلى تقييم عمق الحرق والذي كلما كان أكبر كلما كانت النتائج السريرية والإنذارية والشفائية أسواء</a:t>
            </a:r>
            <a:endParaRPr lang="ar-SA" sz="2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wipe(down)">
                                      <p:cBhvr>
                                        <p:cTn id="7" dur="580">
                                          <p:stCondLst>
                                            <p:cond delay="0"/>
                                          </p:stCondLst>
                                        </p:cTn>
                                        <p:tgtEl>
                                          <p:spTgt spid="26626"/>
                                        </p:tgtEl>
                                      </p:cBhvr>
                                    </p:animEffect>
                                    <p:anim calcmode="lin" valueType="num">
                                      <p:cBhvr>
                                        <p:cTn id="8" dur="1822" tmFilter="0,0; 0.14,0.36; 0.43,0.73; 0.71,0.91; 1.0,1.0">
                                          <p:stCondLst>
                                            <p:cond delay="0"/>
                                          </p:stCondLst>
                                        </p:cTn>
                                        <p:tgtEl>
                                          <p:spTgt spid="266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66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66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66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6626"/>
                                        </p:tgtEl>
                                        <p:attrNameLst>
                                          <p:attrName>ppt_y</p:attrName>
                                        </p:attrNameLst>
                                      </p:cBhvr>
                                      <p:tavLst>
                                        <p:tav tm="0" fmla="#ppt_y-sin(pi*$)/81">
                                          <p:val>
                                            <p:fltVal val="0"/>
                                          </p:val>
                                        </p:tav>
                                        <p:tav tm="100000">
                                          <p:val>
                                            <p:fltVal val="1"/>
                                          </p:val>
                                        </p:tav>
                                      </p:tavLst>
                                    </p:anim>
                                    <p:animScale>
                                      <p:cBhvr>
                                        <p:cTn id="13" dur="26">
                                          <p:stCondLst>
                                            <p:cond delay="650"/>
                                          </p:stCondLst>
                                        </p:cTn>
                                        <p:tgtEl>
                                          <p:spTgt spid="26626"/>
                                        </p:tgtEl>
                                      </p:cBhvr>
                                      <p:to x="100000" y="60000"/>
                                    </p:animScale>
                                    <p:animScale>
                                      <p:cBhvr>
                                        <p:cTn id="14" dur="166" decel="50000">
                                          <p:stCondLst>
                                            <p:cond delay="676"/>
                                          </p:stCondLst>
                                        </p:cTn>
                                        <p:tgtEl>
                                          <p:spTgt spid="26626"/>
                                        </p:tgtEl>
                                      </p:cBhvr>
                                      <p:to x="100000" y="100000"/>
                                    </p:animScale>
                                    <p:animScale>
                                      <p:cBhvr>
                                        <p:cTn id="15" dur="26">
                                          <p:stCondLst>
                                            <p:cond delay="1312"/>
                                          </p:stCondLst>
                                        </p:cTn>
                                        <p:tgtEl>
                                          <p:spTgt spid="26626"/>
                                        </p:tgtEl>
                                      </p:cBhvr>
                                      <p:to x="100000" y="80000"/>
                                    </p:animScale>
                                    <p:animScale>
                                      <p:cBhvr>
                                        <p:cTn id="16" dur="166" decel="50000">
                                          <p:stCondLst>
                                            <p:cond delay="1338"/>
                                          </p:stCondLst>
                                        </p:cTn>
                                        <p:tgtEl>
                                          <p:spTgt spid="26626"/>
                                        </p:tgtEl>
                                      </p:cBhvr>
                                      <p:to x="100000" y="100000"/>
                                    </p:animScale>
                                    <p:animScale>
                                      <p:cBhvr>
                                        <p:cTn id="17" dur="26">
                                          <p:stCondLst>
                                            <p:cond delay="1642"/>
                                          </p:stCondLst>
                                        </p:cTn>
                                        <p:tgtEl>
                                          <p:spTgt spid="26626"/>
                                        </p:tgtEl>
                                      </p:cBhvr>
                                      <p:to x="100000" y="90000"/>
                                    </p:animScale>
                                    <p:animScale>
                                      <p:cBhvr>
                                        <p:cTn id="18" dur="166" decel="50000">
                                          <p:stCondLst>
                                            <p:cond delay="1668"/>
                                          </p:stCondLst>
                                        </p:cTn>
                                        <p:tgtEl>
                                          <p:spTgt spid="26626"/>
                                        </p:tgtEl>
                                      </p:cBhvr>
                                      <p:to x="100000" y="100000"/>
                                    </p:animScale>
                                    <p:animScale>
                                      <p:cBhvr>
                                        <p:cTn id="19" dur="26">
                                          <p:stCondLst>
                                            <p:cond delay="1808"/>
                                          </p:stCondLst>
                                        </p:cTn>
                                        <p:tgtEl>
                                          <p:spTgt spid="26626"/>
                                        </p:tgtEl>
                                      </p:cBhvr>
                                      <p:to x="100000" y="95000"/>
                                    </p:animScale>
                                    <p:animScale>
                                      <p:cBhvr>
                                        <p:cTn id="20" dur="166" decel="50000">
                                          <p:stCondLst>
                                            <p:cond delay="1834"/>
                                          </p:stCondLst>
                                        </p:cTn>
                                        <p:tgtEl>
                                          <p:spTgt spid="2662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nodeType="clickEffect">
                                  <p:stCondLst>
                                    <p:cond delay="0"/>
                                  </p:stCondLst>
                                  <p:childTnLst>
                                    <p:set>
                                      <p:cBhvr>
                                        <p:cTn id="24" dur="1" fill="hold">
                                          <p:stCondLst>
                                            <p:cond delay="0"/>
                                          </p:stCondLst>
                                        </p:cTn>
                                        <p:tgtEl>
                                          <p:spTgt spid="26627">
                                            <p:txEl>
                                              <p:pRg st="0" end="0"/>
                                            </p:txEl>
                                          </p:spTgt>
                                        </p:tgtEl>
                                        <p:attrNameLst>
                                          <p:attrName>style.visibility</p:attrName>
                                        </p:attrNameLst>
                                      </p:cBhvr>
                                      <p:to>
                                        <p:strVal val="visible"/>
                                      </p:to>
                                    </p:set>
                                    <p:anim calcmode="lin" valueType="num">
                                      <p:cBhvr>
                                        <p:cTn id="25" dur="2000" fill="hold"/>
                                        <p:tgtEl>
                                          <p:spTgt spid="26627">
                                            <p:txEl>
                                              <p:pRg st="0" end="0"/>
                                            </p:txEl>
                                          </p:spTgt>
                                        </p:tgtEl>
                                        <p:attrNameLst>
                                          <p:attrName>ppt_w</p:attrName>
                                        </p:attrNameLst>
                                      </p:cBhvr>
                                      <p:tavLst>
                                        <p:tav tm="0">
                                          <p:val>
                                            <p:strVal val="#ppt_w*0.70"/>
                                          </p:val>
                                        </p:tav>
                                        <p:tav tm="100000">
                                          <p:val>
                                            <p:strVal val="#ppt_w"/>
                                          </p:val>
                                        </p:tav>
                                      </p:tavLst>
                                    </p:anim>
                                    <p:anim calcmode="lin" valueType="num">
                                      <p:cBhvr>
                                        <p:cTn id="26" dur="2000" fill="hold"/>
                                        <p:tgtEl>
                                          <p:spTgt spid="26627">
                                            <p:txEl>
                                              <p:pRg st="0" end="0"/>
                                            </p:txEl>
                                          </p:spTgt>
                                        </p:tgtEl>
                                        <p:attrNameLst>
                                          <p:attrName>ppt_h</p:attrName>
                                        </p:attrNameLst>
                                      </p:cBhvr>
                                      <p:tavLst>
                                        <p:tav tm="0">
                                          <p:val>
                                            <p:strVal val="#ppt_h"/>
                                          </p:val>
                                        </p:tav>
                                        <p:tav tm="100000">
                                          <p:val>
                                            <p:strVal val="#ppt_h"/>
                                          </p:val>
                                        </p:tav>
                                      </p:tavLst>
                                    </p:anim>
                                    <p:animEffect transition="in" filter="fade">
                                      <p:cBhvr>
                                        <p:cTn id="27" dur="2000"/>
                                        <p:tgtEl>
                                          <p:spTgt spid="2662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nodeType="clickEffect">
                                  <p:stCondLst>
                                    <p:cond delay="0"/>
                                  </p:stCondLst>
                                  <p:childTnLst>
                                    <p:set>
                                      <p:cBhvr>
                                        <p:cTn id="31" dur="1" fill="hold">
                                          <p:stCondLst>
                                            <p:cond delay="0"/>
                                          </p:stCondLst>
                                        </p:cTn>
                                        <p:tgtEl>
                                          <p:spTgt spid="26627">
                                            <p:txEl>
                                              <p:pRg st="1" end="1"/>
                                            </p:txEl>
                                          </p:spTgt>
                                        </p:tgtEl>
                                        <p:attrNameLst>
                                          <p:attrName>style.visibility</p:attrName>
                                        </p:attrNameLst>
                                      </p:cBhvr>
                                      <p:to>
                                        <p:strVal val="visible"/>
                                      </p:to>
                                    </p:set>
                                    <p:anim calcmode="lin" valueType="num">
                                      <p:cBhvr>
                                        <p:cTn id="32" dur="2000" fill="hold"/>
                                        <p:tgtEl>
                                          <p:spTgt spid="26627">
                                            <p:txEl>
                                              <p:pRg st="1" end="1"/>
                                            </p:txEl>
                                          </p:spTgt>
                                        </p:tgtEl>
                                        <p:attrNameLst>
                                          <p:attrName>ppt_w</p:attrName>
                                        </p:attrNameLst>
                                      </p:cBhvr>
                                      <p:tavLst>
                                        <p:tav tm="0">
                                          <p:val>
                                            <p:strVal val="#ppt_w*0.70"/>
                                          </p:val>
                                        </p:tav>
                                        <p:tav tm="100000">
                                          <p:val>
                                            <p:strVal val="#ppt_w"/>
                                          </p:val>
                                        </p:tav>
                                      </p:tavLst>
                                    </p:anim>
                                    <p:anim calcmode="lin" valueType="num">
                                      <p:cBhvr>
                                        <p:cTn id="33" dur="2000" fill="hold"/>
                                        <p:tgtEl>
                                          <p:spTgt spid="26627">
                                            <p:txEl>
                                              <p:pRg st="1" end="1"/>
                                            </p:txEl>
                                          </p:spTgt>
                                        </p:tgtEl>
                                        <p:attrNameLst>
                                          <p:attrName>ppt_h</p:attrName>
                                        </p:attrNameLst>
                                      </p:cBhvr>
                                      <p:tavLst>
                                        <p:tav tm="0">
                                          <p:val>
                                            <p:strVal val="#ppt_h"/>
                                          </p:val>
                                        </p:tav>
                                        <p:tav tm="100000">
                                          <p:val>
                                            <p:strVal val="#ppt_h"/>
                                          </p:val>
                                        </p:tav>
                                      </p:tavLst>
                                    </p:anim>
                                    <p:animEffect transition="in" filter="fade">
                                      <p:cBhvr>
                                        <p:cTn id="34" dur="2000"/>
                                        <p:tgtEl>
                                          <p:spTgt spid="266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76200"/>
            <a:ext cx="8153400" cy="838200"/>
          </a:xfrm>
        </p:spPr>
        <p:txBody>
          <a:bodyPr>
            <a:normAutofit/>
          </a:bodyPr>
          <a:lstStyle/>
          <a:p>
            <a:pPr rtl="1"/>
            <a:r>
              <a:rPr lang="ar-SA" sz="4800" dirty="0" smtClean="0">
                <a:solidFill>
                  <a:schemeClr val="tx1">
                    <a:lumMod val="95000"/>
                  </a:schemeClr>
                </a:solidFill>
                <a:latin typeface="Arial" pitchFamily="34" charset="0"/>
                <a:cs typeface="Arial" pitchFamily="34" charset="0"/>
              </a:rPr>
              <a:t>تحديد مساحة الحرق</a:t>
            </a:r>
            <a:endParaRPr lang="en-US" sz="4800" dirty="0">
              <a:solidFill>
                <a:schemeClr val="tx1">
                  <a:lumMod val="95000"/>
                </a:schemeClr>
              </a:solidFill>
              <a:latin typeface="Arial" pitchFamily="34" charset="0"/>
              <a:cs typeface="Arial" pitchFamily="34" charset="0"/>
            </a:endParaRPr>
          </a:p>
        </p:txBody>
      </p:sp>
      <p:sp>
        <p:nvSpPr>
          <p:cNvPr id="27651" name="Rectangle 3"/>
          <p:cNvSpPr>
            <a:spLocks noGrp="1" noChangeArrowheads="1"/>
          </p:cNvSpPr>
          <p:nvPr>
            <p:ph idx="1"/>
          </p:nvPr>
        </p:nvSpPr>
        <p:spPr>
          <a:xfrm>
            <a:off x="1447800" y="1447800"/>
            <a:ext cx="7467600" cy="5410200"/>
          </a:xfrm>
        </p:spPr>
        <p:txBody>
          <a:bodyPr/>
          <a:lstStyle/>
          <a:p>
            <a:pPr algn="just" rtl="1"/>
            <a:r>
              <a:rPr lang="ar-SA" sz="2800" dirty="0" smtClean="0">
                <a:latin typeface="Arial" pitchFamily="34" charset="0"/>
                <a:cs typeface="Arial" pitchFamily="34" charset="0"/>
              </a:rPr>
              <a:t>توجد عدة طرق لتقييم مساحة الحرق تعتمد جميعها على حساب نسبة السطح المحروق إلى مساحة الجسم الكلية</a:t>
            </a:r>
            <a:endParaRPr lang="en-US" sz="2800" dirty="0" smtClean="0">
              <a:latin typeface="Arial" pitchFamily="34" charset="0"/>
              <a:cs typeface="Arial" pitchFamily="34" charset="0"/>
            </a:endParaRPr>
          </a:p>
          <a:p>
            <a:pPr algn="just" rtl="1"/>
            <a:r>
              <a:rPr lang="ar-SA" sz="2800" dirty="0" smtClean="0">
                <a:latin typeface="Arial" pitchFamily="34" charset="0"/>
                <a:cs typeface="Arial" pitchFamily="34" charset="0"/>
              </a:rPr>
              <a:t>يتم تقييم هذه المساحة عادةً دون اعتبار الحروق السطحية التي تشمل البشرة فقط (احمرار)</a:t>
            </a:r>
            <a:endParaRPr lang="en-US" sz="2800" dirty="0" smtClean="0">
              <a:latin typeface="Arial" pitchFamily="34" charset="0"/>
              <a:cs typeface="Arial" pitchFamily="34" charset="0"/>
            </a:endParaRPr>
          </a:p>
          <a:p>
            <a:pPr algn="just" rtl="1"/>
            <a:r>
              <a:rPr lang="ar-SA" sz="2800" dirty="0" smtClean="0">
                <a:latin typeface="Arial" pitchFamily="34" charset="0"/>
                <a:cs typeface="Arial" pitchFamily="34" charset="0"/>
              </a:rPr>
              <a:t>تعتبر قاعدة التسعات القاعدة الأشيع استخداماً والتي يشكل فيها الرأس 9% من مساحة الجسم والصدر 18% والظهر 18% وكل طرف علوي 9% وكل طرف سفلي 18% مع اعتبار المنطقة التناسلية 1%.</a:t>
            </a:r>
            <a:endParaRPr lang="en-US" sz="2800" dirty="0" smtClean="0">
              <a:latin typeface="Arial" pitchFamily="34" charset="0"/>
              <a:cs typeface="Arial" pitchFamily="34" charset="0"/>
            </a:endParaRPr>
          </a:p>
          <a:p>
            <a:pPr algn="just" rtl="1"/>
            <a:r>
              <a:rPr lang="ar-SA" sz="2800" dirty="0" smtClean="0">
                <a:latin typeface="Arial" pitchFamily="34" charset="0"/>
                <a:cs typeface="Arial" pitchFamily="34" charset="0"/>
              </a:rPr>
              <a:t>يمكن أيضاً استخدام طريقة كف المريض والتي تعتبر أن مساحة كف المريض تشكل 1% من مساحة جسمه وبناءً عليه يتم تقدير مساحة السطح المحروق.</a:t>
            </a:r>
            <a:endParaRPr lang="en-US" sz="2800" dirty="0" smtClean="0">
              <a:latin typeface="Arial" pitchFamily="34" charset="0"/>
              <a:cs typeface="Arial" pitchFamily="34" charset="0"/>
            </a:endParaRPr>
          </a:p>
          <a:p>
            <a:pPr algn="just" rtl="1"/>
            <a:endParaRPr lang="ar-SA" sz="28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1000" fill="hold"/>
                                        <p:tgtEl>
                                          <p:spTgt spid="27650"/>
                                        </p:tgtEl>
                                        <p:attrNameLst>
                                          <p:attrName>ppt_w</p:attrName>
                                        </p:attrNameLst>
                                      </p:cBhvr>
                                      <p:tavLst>
                                        <p:tav tm="0">
                                          <p:val>
                                            <p:strVal val="#ppt_w*0.05"/>
                                          </p:val>
                                        </p:tav>
                                        <p:tav tm="100000">
                                          <p:val>
                                            <p:strVal val="#ppt_w"/>
                                          </p:val>
                                        </p:tav>
                                      </p:tavLst>
                                    </p:anim>
                                    <p:anim calcmode="lin" valueType="num">
                                      <p:cBhvr>
                                        <p:cTn id="8" dur="1000" fill="hold"/>
                                        <p:tgtEl>
                                          <p:spTgt spid="27650"/>
                                        </p:tgtEl>
                                        <p:attrNameLst>
                                          <p:attrName>ppt_h</p:attrName>
                                        </p:attrNameLst>
                                      </p:cBhvr>
                                      <p:tavLst>
                                        <p:tav tm="0">
                                          <p:val>
                                            <p:strVal val="#ppt_h"/>
                                          </p:val>
                                        </p:tav>
                                        <p:tav tm="100000">
                                          <p:val>
                                            <p:strVal val="#ppt_h"/>
                                          </p:val>
                                        </p:tav>
                                      </p:tavLst>
                                    </p:anim>
                                    <p:anim calcmode="lin" valueType="num">
                                      <p:cBhvr>
                                        <p:cTn id="9" dur="1000" fill="hold"/>
                                        <p:tgtEl>
                                          <p:spTgt spid="27650"/>
                                        </p:tgtEl>
                                        <p:attrNameLst>
                                          <p:attrName>ppt_x</p:attrName>
                                        </p:attrNameLst>
                                      </p:cBhvr>
                                      <p:tavLst>
                                        <p:tav tm="0">
                                          <p:val>
                                            <p:strVal val="#ppt_x-.2"/>
                                          </p:val>
                                        </p:tav>
                                        <p:tav tm="100000">
                                          <p:val>
                                            <p:strVal val="#ppt_x"/>
                                          </p:val>
                                        </p:tav>
                                      </p:tavLst>
                                    </p:anim>
                                    <p:anim calcmode="lin" valueType="num">
                                      <p:cBhvr>
                                        <p:cTn id="10" dur="1000" fill="hold"/>
                                        <p:tgtEl>
                                          <p:spTgt spid="27650"/>
                                        </p:tgtEl>
                                        <p:attrNameLst>
                                          <p:attrName>ppt_y</p:attrName>
                                        </p:attrNameLst>
                                      </p:cBhvr>
                                      <p:tavLst>
                                        <p:tav tm="0">
                                          <p:val>
                                            <p:strVal val="#ppt_y"/>
                                          </p:val>
                                        </p:tav>
                                        <p:tav tm="100000">
                                          <p:val>
                                            <p:strVal val="#ppt_y"/>
                                          </p:val>
                                        </p:tav>
                                      </p:tavLst>
                                    </p:anim>
                                    <p:animEffect transition="in" filter="fade">
                                      <p:cBhvr>
                                        <p:cTn id="11" dur="1000"/>
                                        <p:tgtEl>
                                          <p:spTgt spid="27650"/>
                                        </p:tgtEl>
                                      </p:cBhvr>
                                    </p:animEffect>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grpId="0" nodeType="clickEffect">
                                  <p:stCondLst>
                                    <p:cond delay="0"/>
                                  </p:stCondLst>
                                  <p:childTnLst>
                                    <p:set>
                                      <p:cBhvr>
                                        <p:cTn id="15" dur="1" fill="hold">
                                          <p:stCondLst>
                                            <p:cond delay="0"/>
                                          </p:stCondLst>
                                        </p:cTn>
                                        <p:tgtEl>
                                          <p:spTgt spid="27651">
                                            <p:txEl>
                                              <p:pRg st="0" end="0"/>
                                            </p:txEl>
                                          </p:spTgt>
                                        </p:tgtEl>
                                        <p:attrNameLst>
                                          <p:attrName>style.visibility</p:attrName>
                                        </p:attrNameLst>
                                      </p:cBhvr>
                                      <p:to>
                                        <p:strVal val="visible"/>
                                      </p:to>
                                    </p:set>
                                    <p:animEffect transition="in" filter="fade">
                                      <p:cBhvr>
                                        <p:cTn id="16" dur="2400" decel="100000"/>
                                        <p:tgtEl>
                                          <p:spTgt spid="27651">
                                            <p:txEl>
                                              <p:pRg st="0" end="0"/>
                                            </p:txEl>
                                          </p:spTgt>
                                        </p:tgtEl>
                                      </p:cBhvr>
                                    </p:animEffect>
                                    <p:anim calcmode="lin" valueType="num">
                                      <p:cBhvr>
                                        <p:cTn id="17" dur="2400" decel="100000" fill="hold"/>
                                        <p:tgtEl>
                                          <p:spTgt spid="27651">
                                            <p:txEl>
                                              <p:pRg st="0" end="0"/>
                                            </p:txEl>
                                          </p:spTgt>
                                        </p:tgtEl>
                                        <p:attrNameLst>
                                          <p:attrName>style.rotation</p:attrName>
                                        </p:attrNameLst>
                                      </p:cBhvr>
                                      <p:tavLst>
                                        <p:tav tm="0">
                                          <p:val>
                                            <p:fltVal val="-90"/>
                                          </p:val>
                                        </p:tav>
                                        <p:tav tm="100000">
                                          <p:val>
                                            <p:fltVal val="0"/>
                                          </p:val>
                                        </p:tav>
                                      </p:tavLst>
                                    </p:anim>
                                    <p:anim calcmode="lin" valueType="num">
                                      <p:cBhvr>
                                        <p:cTn id="18" dur="2400" decel="100000" fill="hold"/>
                                        <p:tgtEl>
                                          <p:spTgt spid="27651">
                                            <p:txEl>
                                              <p:pRg st="0" end="0"/>
                                            </p:txEl>
                                          </p:spTgt>
                                        </p:tgtEl>
                                        <p:attrNameLst>
                                          <p:attrName>ppt_x</p:attrName>
                                        </p:attrNameLst>
                                      </p:cBhvr>
                                      <p:tavLst>
                                        <p:tav tm="0">
                                          <p:val>
                                            <p:strVal val="#ppt_x+0.4"/>
                                          </p:val>
                                        </p:tav>
                                        <p:tav tm="100000">
                                          <p:val>
                                            <p:strVal val="#ppt_x-0.05"/>
                                          </p:val>
                                        </p:tav>
                                      </p:tavLst>
                                    </p:anim>
                                    <p:anim calcmode="lin" valueType="num">
                                      <p:cBhvr>
                                        <p:cTn id="19" dur="2400" decel="100000" fill="hold"/>
                                        <p:tgtEl>
                                          <p:spTgt spid="27651">
                                            <p:txEl>
                                              <p:pRg st="0" end="0"/>
                                            </p:txEl>
                                          </p:spTgt>
                                        </p:tgtEl>
                                        <p:attrNameLst>
                                          <p:attrName>ppt_y</p:attrName>
                                        </p:attrNameLst>
                                      </p:cBhvr>
                                      <p:tavLst>
                                        <p:tav tm="0">
                                          <p:val>
                                            <p:strVal val="#ppt_y-0.4"/>
                                          </p:val>
                                        </p:tav>
                                        <p:tav tm="100000">
                                          <p:val>
                                            <p:strVal val="#ppt_y+0.1"/>
                                          </p:val>
                                        </p:tav>
                                      </p:tavLst>
                                    </p:anim>
                                    <p:anim calcmode="lin" valueType="num">
                                      <p:cBhvr>
                                        <p:cTn id="20" dur="600" accel="100000" fill="hold">
                                          <p:stCondLst>
                                            <p:cond delay="2400"/>
                                          </p:stCondLst>
                                        </p:cTn>
                                        <p:tgtEl>
                                          <p:spTgt spid="27651">
                                            <p:txEl>
                                              <p:pRg st="0" end="0"/>
                                            </p:txEl>
                                          </p:spTgt>
                                        </p:tgtEl>
                                        <p:attrNameLst>
                                          <p:attrName>ppt_x</p:attrName>
                                        </p:attrNameLst>
                                      </p:cBhvr>
                                      <p:tavLst>
                                        <p:tav tm="0">
                                          <p:val>
                                            <p:strVal val="#ppt_x-0.05"/>
                                          </p:val>
                                        </p:tav>
                                        <p:tav tm="100000">
                                          <p:val>
                                            <p:strVal val="#ppt_x"/>
                                          </p:val>
                                        </p:tav>
                                      </p:tavLst>
                                    </p:anim>
                                    <p:anim calcmode="lin" valueType="num">
                                      <p:cBhvr>
                                        <p:cTn id="21" dur="600" accel="100000" fill="hold">
                                          <p:stCondLst>
                                            <p:cond delay="2400"/>
                                          </p:stCondLst>
                                        </p:cTn>
                                        <p:tgtEl>
                                          <p:spTgt spid="27651">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0" presetClass="entr" presetSubtype="0" fill="hold" grpId="0" nodeType="clickEffect">
                                  <p:stCondLst>
                                    <p:cond delay="0"/>
                                  </p:stCondLst>
                                  <p:childTnLst>
                                    <p:set>
                                      <p:cBhvr>
                                        <p:cTn id="25" dur="1" fill="hold">
                                          <p:stCondLst>
                                            <p:cond delay="0"/>
                                          </p:stCondLst>
                                        </p:cTn>
                                        <p:tgtEl>
                                          <p:spTgt spid="27651">
                                            <p:txEl>
                                              <p:pRg st="1" end="1"/>
                                            </p:txEl>
                                          </p:spTgt>
                                        </p:tgtEl>
                                        <p:attrNameLst>
                                          <p:attrName>style.visibility</p:attrName>
                                        </p:attrNameLst>
                                      </p:cBhvr>
                                      <p:to>
                                        <p:strVal val="visible"/>
                                      </p:to>
                                    </p:set>
                                    <p:animEffect transition="in" filter="fade">
                                      <p:cBhvr>
                                        <p:cTn id="26" dur="2400" decel="100000"/>
                                        <p:tgtEl>
                                          <p:spTgt spid="27651">
                                            <p:txEl>
                                              <p:pRg st="1" end="1"/>
                                            </p:txEl>
                                          </p:spTgt>
                                        </p:tgtEl>
                                      </p:cBhvr>
                                    </p:animEffect>
                                    <p:anim calcmode="lin" valueType="num">
                                      <p:cBhvr>
                                        <p:cTn id="27" dur="2400" decel="100000" fill="hold"/>
                                        <p:tgtEl>
                                          <p:spTgt spid="27651">
                                            <p:txEl>
                                              <p:pRg st="1" end="1"/>
                                            </p:txEl>
                                          </p:spTgt>
                                        </p:tgtEl>
                                        <p:attrNameLst>
                                          <p:attrName>style.rotation</p:attrName>
                                        </p:attrNameLst>
                                      </p:cBhvr>
                                      <p:tavLst>
                                        <p:tav tm="0">
                                          <p:val>
                                            <p:fltVal val="-90"/>
                                          </p:val>
                                        </p:tav>
                                        <p:tav tm="100000">
                                          <p:val>
                                            <p:fltVal val="0"/>
                                          </p:val>
                                        </p:tav>
                                      </p:tavLst>
                                    </p:anim>
                                    <p:anim calcmode="lin" valueType="num">
                                      <p:cBhvr>
                                        <p:cTn id="28" dur="2400" decel="100000" fill="hold"/>
                                        <p:tgtEl>
                                          <p:spTgt spid="27651">
                                            <p:txEl>
                                              <p:pRg st="1" end="1"/>
                                            </p:txEl>
                                          </p:spTgt>
                                        </p:tgtEl>
                                        <p:attrNameLst>
                                          <p:attrName>ppt_x</p:attrName>
                                        </p:attrNameLst>
                                      </p:cBhvr>
                                      <p:tavLst>
                                        <p:tav tm="0">
                                          <p:val>
                                            <p:strVal val="#ppt_x+0.4"/>
                                          </p:val>
                                        </p:tav>
                                        <p:tav tm="100000">
                                          <p:val>
                                            <p:strVal val="#ppt_x-0.05"/>
                                          </p:val>
                                        </p:tav>
                                      </p:tavLst>
                                    </p:anim>
                                    <p:anim calcmode="lin" valueType="num">
                                      <p:cBhvr>
                                        <p:cTn id="29" dur="2400" decel="100000" fill="hold"/>
                                        <p:tgtEl>
                                          <p:spTgt spid="27651">
                                            <p:txEl>
                                              <p:pRg st="1" end="1"/>
                                            </p:txEl>
                                          </p:spTgt>
                                        </p:tgtEl>
                                        <p:attrNameLst>
                                          <p:attrName>ppt_y</p:attrName>
                                        </p:attrNameLst>
                                      </p:cBhvr>
                                      <p:tavLst>
                                        <p:tav tm="0">
                                          <p:val>
                                            <p:strVal val="#ppt_y-0.4"/>
                                          </p:val>
                                        </p:tav>
                                        <p:tav tm="100000">
                                          <p:val>
                                            <p:strVal val="#ppt_y+0.1"/>
                                          </p:val>
                                        </p:tav>
                                      </p:tavLst>
                                    </p:anim>
                                    <p:anim calcmode="lin" valueType="num">
                                      <p:cBhvr>
                                        <p:cTn id="30" dur="600" accel="100000" fill="hold">
                                          <p:stCondLst>
                                            <p:cond delay="2400"/>
                                          </p:stCondLst>
                                        </p:cTn>
                                        <p:tgtEl>
                                          <p:spTgt spid="27651">
                                            <p:txEl>
                                              <p:pRg st="1" end="1"/>
                                            </p:txEl>
                                          </p:spTgt>
                                        </p:tgtEl>
                                        <p:attrNameLst>
                                          <p:attrName>ppt_x</p:attrName>
                                        </p:attrNameLst>
                                      </p:cBhvr>
                                      <p:tavLst>
                                        <p:tav tm="0">
                                          <p:val>
                                            <p:strVal val="#ppt_x-0.05"/>
                                          </p:val>
                                        </p:tav>
                                        <p:tav tm="100000">
                                          <p:val>
                                            <p:strVal val="#ppt_x"/>
                                          </p:val>
                                        </p:tav>
                                      </p:tavLst>
                                    </p:anim>
                                    <p:anim calcmode="lin" valueType="num">
                                      <p:cBhvr>
                                        <p:cTn id="31" dur="600" accel="100000" fill="hold">
                                          <p:stCondLst>
                                            <p:cond delay="2400"/>
                                          </p:stCondLst>
                                        </p:cTn>
                                        <p:tgtEl>
                                          <p:spTgt spid="27651">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0" presetClass="entr" presetSubtype="0" fill="hold" grpId="0" nodeType="clickEffect">
                                  <p:stCondLst>
                                    <p:cond delay="0"/>
                                  </p:stCondLst>
                                  <p:childTnLst>
                                    <p:set>
                                      <p:cBhvr>
                                        <p:cTn id="35" dur="1" fill="hold">
                                          <p:stCondLst>
                                            <p:cond delay="0"/>
                                          </p:stCondLst>
                                        </p:cTn>
                                        <p:tgtEl>
                                          <p:spTgt spid="27651">
                                            <p:txEl>
                                              <p:pRg st="2" end="2"/>
                                            </p:txEl>
                                          </p:spTgt>
                                        </p:tgtEl>
                                        <p:attrNameLst>
                                          <p:attrName>style.visibility</p:attrName>
                                        </p:attrNameLst>
                                      </p:cBhvr>
                                      <p:to>
                                        <p:strVal val="visible"/>
                                      </p:to>
                                    </p:set>
                                    <p:animEffect transition="in" filter="fade">
                                      <p:cBhvr>
                                        <p:cTn id="36" dur="2400" decel="100000"/>
                                        <p:tgtEl>
                                          <p:spTgt spid="27651">
                                            <p:txEl>
                                              <p:pRg st="2" end="2"/>
                                            </p:txEl>
                                          </p:spTgt>
                                        </p:tgtEl>
                                      </p:cBhvr>
                                    </p:animEffect>
                                    <p:anim calcmode="lin" valueType="num">
                                      <p:cBhvr>
                                        <p:cTn id="37" dur="2400" decel="100000" fill="hold"/>
                                        <p:tgtEl>
                                          <p:spTgt spid="27651">
                                            <p:txEl>
                                              <p:pRg st="2" end="2"/>
                                            </p:txEl>
                                          </p:spTgt>
                                        </p:tgtEl>
                                        <p:attrNameLst>
                                          <p:attrName>style.rotation</p:attrName>
                                        </p:attrNameLst>
                                      </p:cBhvr>
                                      <p:tavLst>
                                        <p:tav tm="0">
                                          <p:val>
                                            <p:fltVal val="-90"/>
                                          </p:val>
                                        </p:tav>
                                        <p:tav tm="100000">
                                          <p:val>
                                            <p:fltVal val="0"/>
                                          </p:val>
                                        </p:tav>
                                      </p:tavLst>
                                    </p:anim>
                                    <p:anim calcmode="lin" valueType="num">
                                      <p:cBhvr>
                                        <p:cTn id="38" dur="2400" decel="100000" fill="hold"/>
                                        <p:tgtEl>
                                          <p:spTgt spid="27651">
                                            <p:txEl>
                                              <p:pRg st="2" end="2"/>
                                            </p:txEl>
                                          </p:spTgt>
                                        </p:tgtEl>
                                        <p:attrNameLst>
                                          <p:attrName>ppt_x</p:attrName>
                                        </p:attrNameLst>
                                      </p:cBhvr>
                                      <p:tavLst>
                                        <p:tav tm="0">
                                          <p:val>
                                            <p:strVal val="#ppt_x+0.4"/>
                                          </p:val>
                                        </p:tav>
                                        <p:tav tm="100000">
                                          <p:val>
                                            <p:strVal val="#ppt_x-0.05"/>
                                          </p:val>
                                        </p:tav>
                                      </p:tavLst>
                                    </p:anim>
                                    <p:anim calcmode="lin" valueType="num">
                                      <p:cBhvr>
                                        <p:cTn id="39" dur="2400" decel="100000" fill="hold"/>
                                        <p:tgtEl>
                                          <p:spTgt spid="27651">
                                            <p:txEl>
                                              <p:pRg st="2" end="2"/>
                                            </p:txEl>
                                          </p:spTgt>
                                        </p:tgtEl>
                                        <p:attrNameLst>
                                          <p:attrName>ppt_y</p:attrName>
                                        </p:attrNameLst>
                                      </p:cBhvr>
                                      <p:tavLst>
                                        <p:tav tm="0">
                                          <p:val>
                                            <p:strVal val="#ppt_y-0.4"/>
                                          </p:val>
                                        </p:tav>
                                        <p:tav tm="100000">
                                          <p:val>
                                            <p:strVal val="#ppt_y+0.1"/>
                                          </p:val>
                                        </p:tav>
                                      </p:tavLst>
                                    </p:anim>
                                    <p:anim calcmode="lin" valueType="num">
                                      <p:cBhvr>
                                        <p:cTn id="40" dur="600" accel="100000" fill="hold">
                                          <p:stCondLst>
                                            <p:cond delay="2400"/>
                                          </p:stCondLst>
                                        </p:cTn>
                                        <p:tgtEl>
                                          <p:spTgt spid="27651">
                                            <p:txEl>
                                              <p:pRg st="2" end="2"/>
                                            </p:txEl>
                                          </p:spTgt>
                                        </p:tgtEl>
                                        <p:attrNameLst>
                                          <p:attrName>ppt_x</p:attrName>
                                        </p:attrNameLst>
                                      </p:cBhvr>
                                      <p:tavLst>
                                        <p:tav tm="0">
                                          <p:val>
                                            <p:strVal val="#ppt_x-0.05"/>
                                          </p:val>
                                        </p:tav>
                                        <p:tav tm="100000">
                                          <p:val>
                                            <p:strVal val="#ppt_x"/>
                                          </p:val>
                                        </p:tav>
                                      </p:tavLst>
                                    </p:anim>
                                    <p:anim calcmode="lin" valueType="num">
                                      <p:cBhvr>
                                        <p:cTn id="41" dur="600" accel="100000" fill="hold">
                                          <p:stCondLst>
                                            <p:cond delay="2400"/>
                                          </p:stCondLst>
                                        </p:cTn>
                                        <p:tgtEl>
                                          <p:spTgt spid="27651">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0" presetClass="entr" presetSubtype="0" fill="hold" grpId="0" nodeType="clickEffect">
                                  <p:stCondLst>
                                    <p:cond delay="0"/>
                                  </p:stCondLst>
                                  <p:childTnLst>
                                    <p:set>
                                      <p:cBhvr>
                                        <p:cTn id="45" dur="1" fill="hold">
                                          <p:stCondLst>
                                            <p:cond delay="0"/>
                                          </p:stCondLst>
                                        </p:cTn>
                                        <p:tgtEl>
                                          <p:spTgt spid="27651">
                                            <p:txEl>
                                              <p:pRg st="3" end="3"/>
                                            </p:txEl>
                                          </p:spTgt>
                                        </p:tgtEl>
                                        <p:attrNameLst>
                                          <p:attrName>style.visibility</p:attrName>
                                        </p:attrNameLst>
                                      </p:cBhvr>
                                      <p:to>
                                        <p:strVal val="visible"/>
                                      </p:to>
                                    </p:set>
                                    <p:animEffect transition="in" filter="fade">
                                      <p:cBhvr>
                                        <p:cTn id="46" dur="2400" decel="100000"/>
                                        <p:tgtEl>
                                          <p:spTgt spid="27651">
                                            <p:txEl>
                                              <p:pRg st="3" end="3"/>
                                            </p:txEl>
                                          </p:spTgt>
                                        </p:tgtEl>
                                      </p:cBhvr>
                                    </p:animEffect>
                                    <p:anim calcmode="lin" valueType="num">
                                      <p:cBhvr>
                                        <p:cTn id="47" dur="2400" decel="100000" fill="hold"/>
                                        <p:tgtEl>
                                          <p:spTgt spid="27651">
                                            <p:txEl>
                                              <p:pRg st="3" end="3"/>
                                            </p:txEl>
                                          </p:spTgt>
                                        </p:tgtEl>
                                        <p:attrNameLst>
                                          <p:attrName>style.rotation</p:attrName>
                                        </p:attrNameLst>
                                      </p:cBhvr>
                                      <p:tavLst>
                                        <p:tav tm="0">
                                          <p:val>
                                            <p:fltVal val="-90"/>
                                          </p:val>
                                        </p:tav>
                                        <p:tav tm="100000">
                                          <p:val>
                                            <p:fltVal val="0"/>
                                          </p:val>
                                        </p:tav>
                                      </p:tavLst>
                                    </p:anim>
                                    <p:anim calcmode="lin" valueType="num">
                                      <p:cBhvr>
                                        <p:cTn id="48" dur="2400" decel="100000" fill="hold"/>
                                        <p:tgtEl>
                                          <p:spTgt spid="27651">
                                            <p:txEl>
                                              <p:pRg st="3" end="3"/>
                                            </p:txEl>
                                          </p:spTgt>
                                        </p:tgtEl>
                                        <p:attrNameLst>
                                          <p:attrName>ppt_x</p:attrName>
                                        </p:attrNameLst>
                                      </p:cBhvr>
                                      <p:tavLst>
                                        <p:tav tm="0">
                                          <p:val>
                                            <p:strVal val="#ppt_x+0.4"/>
                                          </p:val>
                                        </p:tav>
                                        <p:tav tm="100000">
                                          <p:val>
                                            <p:strVal val="#ppt_x-0.05"/>
                                          </p:val>
                                        </p:tav>
                                      </p:tavLst>
                                    </p:anim>
                                    <p:anim calcmode="lin" valueType="num">
                                      <p:cBhvr>
                                        <p:cTn id="49" dur="2400" decel="100000" fill="hold"/>
                                        <p:tgtEl>
                                          <p:spTgt spid="27651">
                                            <p:txEl>
                                              <p:pRg st="3" end="3"/>
                                            </p:txEl>
                                          </p:spTgt>
                                        </p:tgtEl>
                                        <p:attrNameLst>
                                          <p:attrName>ppt_y</p:attrName>
                                        </p:attrNameLst>
                                      </p:cBhvr>
                                      <p:tavLst>
                                        <p:tav tm="0">
                                          <p:val>
                                            <p:strVal val="#ppt_y-0.4"/>
                                          </p:val>
                                        </p:tav>
                                        <p:tav tm="100000">
                                          <p:val>
                                            <p:strVal val="#ppt_y+0.1"/>
                                          </p:val>
                                        </p:tav>
                                      </p:tavLst>
                                    </p:anim>
                                    <p:anim calcmode="lin" valueType="num">
                                      <p:cBhvr>
                                        <p:cTn id="50" dur="600" accel="100000" fill="hold">
                                          <p:stCondLst>
                                            <p:cond delay="2400"/>
                                          </p:stCondLst>
                                        </p:cTn>
                                        <p:tgtEl>
                                          <p:spTgt spid="27651">
                                            <p:txEl>
                                              <p:pRg st="3" end="3"/>
                                            </p:txEl>
                                          </p:spTgt>
                                        </p:tgtEl>
                                        <p:attrNameLst>
                                          <p:attrName>ppt_x</p:attrName>
                                        </p:attrNameLst>
                                      </p:cBhvr>
                                      <p:tavLst>
                                        <p:tav tm="0">
                                          <p:val>
                                            <p:strVal val="#ppt_x-0.05"/>
                                          </p:val>
                                        </p:tav>
                                        <p:tav tm="100000">
                                          <p:val>
                                            <p:strVal val="#ppt_x"/>
                                          </p:val>
                                        </p:tav>
                                      </p:tavLst>
                                    </p:anim>
                                    <p:anim calcmode="lin" valueType="num">
                                      <p:cBhvr>
                                        <p:cTn id="51" dur="600" accel="100000" fill="hold">
                                          <p:stCondLst>
                                            <p:cond delay="2400"/>
                                          </p:stCondLst>
                                        </p:cTn>
                                        <p:tgtEl>
                                          <p:spTgt spid="27651">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 y="76200"/>
            <a:ext cx="8305800" cy="838200"/>
          </a:xfrm>
        </p:spPr>
        <p:txBody>
          <a:bodyPr>
            <a:normAutofit/>
          </a:bodyPr>
          <a:lstStyle/>
          <a:p>
            <a:pPr rtl="1"/>
            <a:r>
              <a:rPr lang="ar-SA" sz="4800" dirty="0" smtClean="0">
                <a:solidFill>
                  <a:schemeClr val="tx1">
                    <a:lumMod val="95000"/>
                  </a:schemeClr>
                </a:solidFill>
                <a:latin typeface="Arial" pitchFamily="34" charset="0"/>
                <a:cs typeface="Arial" pitchFamily="34" charset="0"/>
              </a:rPr>
              <a:t>تقدير عمق الحرق</a:t>
            </a:r>
            <a:endParaRPr lang="en-US" sz="4800" dirty="0">
              <a:solidFill>
                <a:schemeClr val="tx1">
                  <a:lumMod val="95000"/>
                </a:schemeClr>
              </a:solidFill>
              <a:latin typeface="Arial" pitchFamily="34" charset="0"/>
              <a:cs typeface="Arial" pitchFamily="34" charset="0"/>
            </a:endParaRPr>
          </a:p>
        </p:txBody>
      </p:sp>
      <p:sp>
        <p:nvSpPr>
          <p:cNvPr id="28675" name="Rectangle 3"/>
          <p:cNvSpPr>
            <a:spLocks noGrp="1" noChangeArrowheads="1"/>
          </p:cNvSpPr>
          <p:nvPr>
            <p:ph idx="1"/>
          </p:nvPr>
        </p:nvSpPr>
        <p:spPr>
          <a:xfrm>
            <a:off x="914400" y="1447800"/>
            <a:ext cx="8077200" cy="3962400"/>
          </a:xfrm>
        </p:spPr>
        <p:txBody>
          <a:bodyPr>
            <a:normAutofit fontScale="92500" lnSpcReduction="10000"/>
          </a:bodyPr>
          <a:lstStyle/>
          <a:p>
            <a:pPr algn="just" rtl="1"/>
            <a:r>
              <a:rPr lang="ar-SA" sz="2800" dirty="0" smtClean="0">
                <a:latin typeface="Arial" pitchFamily="34" charset="0"/>
                <a:cs typeface="Arial" pitchFamily="34" charset="0"/>
              </a:rPr>
              <a:t>كما نعلم يتكون الجلد من البشرة والأدمة والنسيج تحت الجلد</a:t>
            </a:r>
            <a:endParaRPr lang="en-US" sz="2800" dirty="0" smtClean="0">
              <a:latin typeface="Arial" pitchFamily="34" charset="0"/>
              <a:cs typeface="Arial" pitchFamily="34" charset="0"/>
            </a:endParaRPr>
          </a:p>
          <a:p>
            <a:pPr algn="just" rtl="1"/>
            <a:r>
              <a:rPr lang="ar-SA" sz="2800" dirty="0" smtClean="0">
                <a:latin typeface="Arial" pitchFamily="34" charset="0"/>
                <a:cs typeface="Arial" pitchFamily="34" charset="0"/>
              </a:rPr>
              <a:t>يتم تصنيف عمق الحرق وفق 3 درجات (عملياً 4 حيث يتم تقسيم حروق الدرجة الثانية إلى سطحية وعميقة)</a:t>
            </a:r>
            <a:endParaRPr lang="en-US" sz="2800" dirty="0" smtClean="0">
              <a:latin typeface="Arial" pitchFamily="34" charset="0"/>
              <a:cs typeface="Arial" pitchFamily="34" charset="0"/>
            </a:endParaRPr>
          </a:p>
          <a:p>
            <a:pPr algn="just" rtl="1"/>
            <a:r>
              <a:rPr lang="ar-SA" sz="2800" dirty="0" smtClean="0">
                <a:latin typeface="Arial" pitchFamily="34" charset="0"/>
                <a:cs typeface="Arial" pitchFamily="34" charset="0"/>
              </a:rPr>
              <a:t>إن عمق الحرق هو عامل هام في الشفاء و بالتالي فإن تقدير عمق الحرق يلعب دورا رئيسيا في تدبير الحروق و قرار التداخل الجراحي</a:t>
            </a:r>
            <a:endParaRPr lang="en-US" sz="2800" dirty="0" smtClean="0">
              <a:latin typeface="Arial" pitchFamily="34" charset="0"/>
              <a:cs typeface="Arial" pitchFamily="34" charset="0"/>
            </a:endParaRPr>
          </a:p>
          <a:p>
            <a:pPr algn="just" rtl="1"/>
            <a:r>
              <a:rPr lang="ar-SA" sz="2800" dirty="0" smtClean="0">
                <a:latin typeface="Arial" pitchFamily="34" charset="0"/>
                <a:cs typeface="Arial" pitchFamily="34" charset="0"/>
              </a:rPr>
              <a:t>إن تحديد عمق الحرق يكون سهلا في حال الحروق السطحية و العميقة جدا ولكن في الحالات البينية فإنه يشكل تحديا للجراح خاصة عند اتخاذ خطة المعالجة جراحية أم محافظة. لذلك في العديد من الحالات يتم الانتظار لعدة أيام لمعرفة هل سيتم الشفاء خلال ثلاث أسابيع أم يجب اللجوء إلى العمل الجراحي و الطعوم الجلدية.</a:t>
            </a:r>
            <a:endParaRPr lang="en-US" sz="2800" dirty="0" smtClean="0">
              <a:latin typeface="Arial" pitchFamily="34" charset="0"/>
              <a:cs typeface="Arial" pitchFamily="34" charset="0"/>
            </a:endParaRPr>
          </a:p>
          <a:p>
            <a:pPr algn="just" rtl="1"/>
            <a:endParaRPr lang="ar-SA" sz="28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p:cTn id="7" dur="1000" fill="hold"/>
                                        <p:tgtEl>
                                          <p:spTgt spid="28674"/>
                                        </p:tgtEl>
                                        <p:attrNameLst>
                                          <p:attrName>ppt_w</p:attrName>
                                        </p:attrNameLst>
                                      </p:cBhvr>
                                      <p:tavLst>
                                        <p:tav tm="0">
                                          <p:val>
                                            <p:strVal val="#ppt_w*0.05"/>
                                          </p:val>
                                        </p:tav>
                                        <p:tav tm="100000">
                                          <p:val>
                                            <p:strVal val="#ppt_w"/>
                                          </p:val>
                                        </p:tav>
                                      </p:tavLst>
                                    </p:anim>
                                    <p:anim calcmode="lin" valueType="num">
                                      <p:cBhvr>
                                        <p:cTn id="8" dur="1000" fill="hold"/>
                                        <p:tgtEl>
                                          <p:spTgt spid="28674"/>
                                        </p:tgtEl>
                                        <p:attrNameLst>
                                          <p:attrName>ppt_h</p:attrName>
                                        </p:attrNameLst>
                                      </p:cBhvr>
                                      <p:tavLst>
                                        <p:tav tm="0">
                                          <p:val>
                                            <p:strVal val="#ppt_h"/>
                                          </p:val>
                                        </p:tav>
                                        <p:tav tm="100000">
                                          <p:val>
                                            <p:strVal val="#ppt_h"/>
                                          </p:val>
                                        </p:tav>
                                      </p:tavLst>
                                    </p:anim>
                                    <p:anim calcmode="lin" valueType="num">
                                      <p:cBhvr>
                                        <p:cTn id="9" dur="1000" fill="hold"/>
                                        <p:tgtEl>
                                          <p:spTgt spid="28674"/>
                                        </p:tgtEl>
                                        <p:attrNameLst>
                                          <p:attrName>ppt_x</p:attrName>
                                        </p:attrNameLst>
                                      </p:cBhvr>
                                      <p:tavLst>
                                        <p:tav tm="0">
                                          <p:val>
                                            <p:strVal val="#ppt_x-.2"/>
                                          </p:val>
                                        </p:tav>
                                        <p:tav tm="100000">
                                          <p:val>
                                            <p:strVal val="#ppt_x"/>
                                          </p:val>
                                        </p:tav>
                                      </p:tavLst>
                                    </p:anim>
                                    <p:anim calcmode="lin" valueType="num">
                                      <p:cBhvr>
                                        <p:cTn id="10" dur="1000" fill="hold"/>
                                        <p:tgtEl>
                                          <p:spTgt spid="28674"/>
                                        </p:tgtEl>
                                        <p:attrNameLst>
                                          <p:attrName>ppt_y</p:attrName>
                                        </p:attrNameLst>
                                      </p:cBhvr>
                                      <p:tavLst>
                                        <p:tav tm="0">
                                          <p:val>
                                            <p:strVal val="#ppt_y"/>
                                          </p:val>
                                        </p:tav>
                                        <p:tav tm="100000">
                                          <p:val>
                                            <p:strVal val="#ppt_y"/>
                                          </p:val>
                                        </p:tav>
                                      </p:tavLst>
                                    </p:anim>
                                    <p:animEffect transition="in" filter="fade">
                                      <p:cBhvr>
                                        <p:cTn id="11" dur="1000"/>
                                        <p:tgtEl>
                                          <p:spTgt spid="28674"/>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28675">
                                            <p:txEl>
                                              <p:pRg st="0" end="0"/>
                                            </p:txEl>
                                          </p:spTgt>
                                        </p:tgtEl>
                                        <p:attrNameLst>
                                          <p:attrName>style.visibility</p:attrName>
                                        </p:attrNameLst>
                                      </p:cBhvr>
                                      <p:to>
                                        <p:strVal val="visible"/>
                                      </p:to>
                                    </p:set>
                                    <p:anim calcmode="lin" valueType="num">
                                      <p:cBhvr>
                                        <p:cTn id="16" dur="1000" fill="hold"/>
                                        <p:tgtEl>
                                          <p:spTgt spid="28675">
                                            <p:txEl>
                                              <p:pRg st="0" end="0"/>
                                            </p:txEl>
                                          </p:spTgt>
                                        </p:tgtEl>
                                        <p:attrNameLst>
                                          <p:attrName>ppt_w</p:attrName>
                                        </p:attrNameLst>
                                      </p:cBhvr>
                                      <p:tavLst>
                                        <p:tav tm="0">
                                          <p:val>
                                            <p:fltVal val="0"/>
                                          </p:val>
                                        </p:tav>
                                        <p:tav tm="100000">
                                          <p:val>
                                            <p:strVal val="#ppt_w"/>
                                          </p:val>
                                        </p:tav>
                                      </p:tavLst>
                                    </p:anim>
                                    <p:anim calcmode="lin" valueType="num">
                                      <p:cBhvr>
                                        <p:cTn id="17" dur="1000" fill="hold"/>
                                        <p:tgtEl>
                                          <p:spTgt spid="2867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28675">
                                            <p:txEl>
                                              <p:pRg st="1" end="1"/>
                                            </p:txEl>
                                          </p:spTgt>
                                        </p:tgtEl>
                                        <p:attrNameLst>
                                          <p:attrName>style.visibility</p:attrName>
                                        </p:attrNameLst>
                                      </p:cBhvr>
                                      <p:to>
                                        <p:strVal val="visible"/>
                                      </p:to>
                                    </p:set>
                                    <p:anim calcmode="lin" valueType="num">
                                      <p:cBhvr>
                                        <p:cTn id="22" dur="1000" fill="hold"/>
                                        <p:tgtEl>
                                          <p:spTgt spid="28675">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2867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28675">
                                            <p:txEl>
                                              <p:pRg st="2" end="2"/>
                                            </p:txEl>
                                          </p:spTgt>
                                        </p:tgtEl>
                                        <p:attrNameLst>
                                          <p:attrName>style.visibility</p:attrName>
                                        </p:attrNameLst>
                                      </p:cBhvr>
                                      <p:to>
                                        <p:strVal val="visible"/>
                                      </p:to>
                                    </p:set>
                                    <p:anim calcmode="lin" valueType="num">
                                      <p:cBhvr>
                                        <p:cTn id="28" dur="1000" fill="hold"/>
                                        <p:tgtEl>
                                          <p:spTgt spid="28675">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2867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28675">
                                            <p:txEl>
                                              <p:pRg st="3" end="3"/>
                                            </p:txEl>
                                          </p:spTgt>
                                        </p:tgtEl>
                                        <p:attrNameLst>
                                          <p:attrName>style.visibility</p:attrName>
                                        </p:attrNameLst>
                                      </p:cBhvr>
                                      <p:to>
                                        <p:strVal val="visible"/>
                                      </p:to>
                                    </p:set>
                                    <p:anim calcmode="lin" valueType="num">
                                      <p:cBhvr>
                                        <p:cTn id="34" dur="1000" fill="hold"/>
                                        <p:tgtEl>
                                          <p:spTgt spid="28675">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28675">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1924</TotalTime>
  <Words>2411</Words>
  <Application>Microsoft Office PowerPoint</Application>
  <PresentationFormat>عرض على الشاشة (3:4)‏</PresentationFormat>
  <Paragraphs>207</Paragraphs>
  <Slides>41</Slides>
  <Notes>0</Notes>
  <HiddenSlides>0</HiddenSlides>
  <MMClips>0</MMClips>
  <ScaleCrop>false</ScaleCrop>
  <HeadingPairs>
    <vt:vector size="4" baseType="variant">
      <vt:variant>
        <vt:lpstr>سمة</vt:lpstr>
      </vt:variant>
      <vt:variant>
        <vt:i4>1</vt:i4>
      </vt:variant>
      <vt:variant>
        <vt:lpstr>عناوين الشرائح</vt:lpstr>
      </vt:variant>
      <vt:variant>
        <vt:i4>41</vt:i4>
      </vt:variant>
    </vt:vector>
  </HeadingPairs>
  <TitlesOfParts>
    <vt:vector size="42" baseType="lpstr">
      <vt:lpstr>Apex</vt:lpstr>
      <vt:lpstr>الشريحة 1</vt:lpstr>
      <vt:lpstr>الحروق 2</vt:lpstr>
      <vt:lpstr>التنظيم في رعاية الحروق 1</vt:lpstr>
      <vt:lpstr>التنظيم في رعاية الحروق 2</vt:lpstr>
      <vt:lpstr>العوامل المسببة للحروق 1</vt:lpstr>
      <vt:lpstr>العوامل المسببة للحروق 2</vt:lpstr>
      <vt:lpstr>كيف يتم تقييم الحرق ؟</vt:lpstr>
      <vt:lpstr>تحديد مساحة الحرق</vt:lpstr>
      <vt:lpstr>تقدير عمق الحرق</vt:lpstr>
      <vt:lpstr>حروق الدرجة الأولى</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Pavilion</dc:creator>
  <cp:lastModifiedBy>khaled mansour</cp:lastModifiedBy>
  <cp:revision>163</cp:revision>
  <cp:lastPrinted>1601-01-01T00:00:00Z</cp:lastPrinted>
  <dcterms:created xsi:type="dcterms:W3CDTF">2012-06-19T21:21:25Z</dcterms:created>
  <dcterms:modified xsi:type="dcterms:W3CDTF">2012-06-25T15:28:47Z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TC010184561033</vt:lpwstr>
  </property>
</Properties>
</file>